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omments/modernComment_80D_F67AFD58.xml" ContentType="application/vnd.ms-powerpoint.comments+xml"/>
  <Override PartName="/ppt/comments/modernComment_81F_DE98FAAA.xml" ContentType="application/vnd.ms-powerpoint.comments+xml"/>
  <Override PartName="/ppt/comments/modernComment_820_4DB5225D.xml" ContentType="application/vnd.ms-powerpoint.comments+xml"/>
  <Override PartName="/ppt/comments/modernComment_821_893575D2.xml" ContentType="application/vnd.ms-powerpoint.comments+xml"/>
  <Override PartName="/ppt/comments/modernComment_806_D7D46C4B.xml" ContentType="application/vnd.ms-powerpoint.comment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9" r:id="rId1"/>
    <p:sldMasterId id="2147483748" r:id="rId2"/>
  </p:sldMasterIdLst>
  <p:notesMasterIdLst>
    <p:notesMasterId r:id="rId43"/>
  </p:notesMasterIdLst>
  <p:sldIdLst>
    <p:sldId id="256" r:id="rId3"/>
    <p:sldId id="257" r:id="rId4"/>
    <p:sldId id="261" r:id="rId5"/>
    <p:sldId id="273" r:id="rId6"/>
    <p:sldId id="262" r:id="rId7"/>
    <p:sldId id="2082" r:id="rId8"/>
    <p:sldId id="297" r:id="rId9"/>
    <p:sldId id="2083" r:id="rId10"/>
    <p:sldId id="274" r:id="rId11"/>
    <p:sldId id="275" r:id="rId12"/>
    <p:sldId id="284" r:id="rId13"/>
    <p:sldId id="298" r:id="rId14"/>
    <p:sldId id="291" r:id="rId15"/>
    <p:sldId id="292" r:id="rId16"/>
    <p:sldId id="289" r:id="rId17"/>
    <p:sldId id="290" r:id="rId18"/>
    <p:sldId id="277" r:id="rId19"/>
    <p:sldId id="278" r:id="rId20"/>
    <p:sldId id="279" r:id="rId21"/>
    <p:sldId id="280" r:id="rId22"/>
    <p:sldId id="281" r:id="rId23"/>
    <p:sldId id="295" r:id="rId24"/>
    <p:sldId id="282" r:id="rId25"/>
    <p:sldId id="285" r:id="rId26"/>
    <p:sldId id="283" r:id="rId27"/>
    <p:sldId id="286" r:id="rId28"/>
    <p:sldId id="288" r:id="rId29"/>
    <p:sldId id="296" r:id="rId30"/>
    <p:sldId id="287" r:id="rId31"/>
    <p:sldId id="293" r:id="rId32"/>
    <p:sldId id="294" r:id="rId33"/>
    <p:sldId id="2061" r:id="rId34"/>
    <p:sldId id="2079" r:id="rId35"/>
    <p:sldId id="2080" r:id="rId36"/>
    <p:sldId id="2081" r:id="rId37"/>
    <p:sldId id="2054" r:id="rId38"/>
    <p:sldId id="2042" r:id="rId39"/>
    <p:sldId id="2043" r:id="rId40"/>
    <p:sldId id="276" r:id="rId41"/>
    <p:sldId id="299"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94660"/>
  </p:normalViewPr>
  <p:slideViewPr>
    <p:cSldViewPr snapToGrid="0">
      <p:cViewPr varScale="1">
        <p:scale>
          <a:sx n="114" d="100"/>
          <a:sy n="114" d="100"/>
        </p:scale>
        <p:origin x="18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comments/modernComment_806_D7D46C4B.xml><?xml version="1.0" encoding="utf-8"?>
<p188:cmLst xmlns:a="http://schemas.openxmlformats.org/drawingml/2006/main" xmlns:r="http://schemas.openxmlformats.org/officeDocument/2006/relationships" xmlns:p188="http://schemas.microsoft.com/office/powerpoint/2018/8/main">
  <p188:cm id="{D940F980-25E1-36A1-AAF6-8572CAE5C48C}" authorId="{93602C23-16FD-F968-F160-2285D3141555}" created="2018-09-20T18:35:12.060">
    <pc:sldMkLst xmlns:pc="http://schemas.microsoft.com/office/powerpoint/2013/main/command">
      <pc:docMk/>
      <pc:sldMk cId="3621022795" sldId="4282"/>
    </pc:sldMkLst>
    <p188:pos x="15875" y="15875"/>
    <p188:txBody>
      <a:bodyPr/>
      <a:lstStyle/>
      <a:p>
        <a:r>
          <a:rPr lang="en-US"/>
          <a:t>Highlight the items you want to talk about - highlight Javascript - think its' feature complee - highlight mobile - make point about embedded webview - SSO working across portfolio of apps - cache -</a:t>
        </a:r>
      </a:p>
    </p188:txBody>
  </p188:cm>
  <p188:cm id="{0D2BA528-848E-41EB-9095-950A23E7113E}" authorId="{3B1EFD68-C15B-AB7E-5770-823E76336C8E}" created="2019-04-29T03:25:23.974">
    <pc:sldMkLst xmlns:pc="http://schemas.microsoft.com/office/powerpoint/2013/main/command">
      <pc:docMk/>
      <pc:sldMk cId="3621022795" sldId="4282"/>
    </pc:sldMkLst>
    <p188:pos x="0" y="0"/>
    <p188:txBody>
      <a:bodyPr/>
      <a:lstStyle/>
      <a:p>
        <a:r>
          <a:rPr lang="en-US"/>
          <a:t>Add the point that the endpoint is OIDC certified</a:t>
        </a:r>
      </a:p>
    </p188:txBody>
  </p188:cm>
  <p188:cm id="{8FB11AF7-2D52-4F8D-9858-61A7D5EFAFF4}" authorId="{3B1EFD68-C15B-AB7E-5770-823E76336C8E}" created="2019-04-29T03:42:28.440">
    <pc:sldMkLst xmlns:pc="http://schemas.microsoft.com/office/powerpoint/2013/main/command">
      <pc:docMk/>
      <pc:sldMk cId="3621022795" sldId="4282"/>
    </pc:sldMkLst>
    <p188:pos x="0" y="0"/>
    <p188:txBody>
      <a:bodyPr/>
      <a:lstStyle/>
      <a:p>
        <a:r>
          <a:rPr lang="en-US"/>
          <a:t>Links to try where?</a:t>
        </a:r>
      </a:p>
    </p188:txBody>
  </p188:cm>
</p188:cmLst>
</file>

<file path=ppt/comments/modernComment_80D_F67AFD58.xml><?xml version="1.0" encoding="utf-8"?>
<p188:cmLst xmlns:a="http://schemas.openxmlformats.org/drawingml/2006/main" xmlns:r="http://schemas.openxmlformats.org/officeDocument/2006/relationships" xmlns:p188="http://schemas.microsoft.com/office/powerpoint/2018/8/main">
  <p188:cm id="{43D77A33-2D53-4422-8D5E-F36B33390C05}" authorId="{3B1EFD68-C15B-AB7E-5770-823E76336C8E}" created="2019-04-29T01:26:21.882">
    <ac:deMkLst xmlns:ac="http://schemas.microsoft.com/office/drawing/2013/main/command">
      <pc:docMk xmlns:pc="http://schemas.microsoft.com/office/powerpoint/2013/main/command"/>
      <pc:sldMk xmlns:pc="http://schemas.microsoft.com/office/powerpoint/2013/main/command" cId="4135255384" sldId="2061"/>
      <ac:spMk id="6" creationId="{2E47BBAA-E46C-411D-8E83-04CB8C9FB41C}"/>
    </ac:deMkLst>
    <p188:replyLst>
      <p188:reply id="{F85D0738-6C84-4EAD-9C3D-C982F17B8E40}" authorId="{3B1EFD68-C15B-AB7E-5770-823E76336C8E}" created="2019-04-29T01:28:36.307">
        <p188:txBody>
          <a:bodyPr/>
          <a:lstStyle/>
          <a:p>
            <a:r>
              <a:rPr lang="en-US"/>
              <a:t>Rearranged the sequence from most basic to more advanced</a:t>
            </a:r>
          </a:p>
        </p188:txBody>
      </p188:reply>
    </p188:replyLst>
    <p188:txBody>
      <a:bodyPr/>
      <a:lstStyle/>
      <a:p>
        <a:r>
          <a:rPr lang="en-US"/>
          <a:t>Changes in red (just so you can see easily)</a:t>
        </a:r>
      </a:p>
    </p188:txBody>
  </p188:cm>
  <p188:cm id="{E2F26DB8-293A-4389-9745-1D4EAE2C3CA3}" authorId="{18359CFF-C9B9-9375-BEC5-D89F327CBB46}" created="2019-04-30T22:18:25.539">
    <ac:deMkLst xmlns:ac="http://schemas.microsoft.com/office/drawing/2013/main/command">
      <pc:docMk xmlns:pc="http://schemas.microsoft.com/office/powerpoint/2013/main/command"/>
      <pc:sldMk xmlns:pc="http://schemas.microsoft.com/office/powerpoint/2013/main/command" cId="4135255384" sldId="2061"/>
      <ac:spMk id="6" creationId="{2E47BBAA-E46C-411D-8E83-04CB8C9FB41C}"/>
    </ac:deMkLst>
    <p188:txBody>
      <a:bodyPr/>
      <a:lstStyle/>
      <a:p>
        <a:r>
          <a:rPr lang="en-US"/>
          <a:t>Nit: enterprise -&gt; work and school accounts</a:t>
        </a:r>
      </a:p>
    </p188:txBody>
  </p188:cm>
  <p188:cm id="{54FBC2F1-E0E2-4F13-B490-49FBD20A1B9A}" authorId="{18359CFF-C9B9-9375-BEC5-D89F327CBB46}" created="2019-04-30T22:18:52.604">
    <ac:deMkLst xmlns:ac="http://schemas.microsoft.com/office/drawing/2013/main/command">
      <pc:docMk xmlns:pc="http://schemas.microsoft.com/office/powerpoint/2013/main/command"/>
      <pc:sldMk xmlns:pc="http://schemas.microsoft.com/office/powerpoint/2013/main/command" cId="4135255384" sldId="2061"/>
      <ac:spMk id="6" creationId="{2E47BBAA-E46C-411D-8E83-04CB8C9FB41C}"/>
    </ac:deMkLst>
    <p188:txBody>
      <a:bodyPr/>
      <a:lstStyle/>
      <a:p>
        <a:r>
          <a:rPr lang="en-US"/>
          <a:t>Nit: Single sign-on</a:t>
        </a:r>
      </a:p>
    </p188:txBody>
  </p188:cm>
</p188:cmLst>
</file>

<file path=ppt/comments/modernComment_81F_DE98FAAA.xml><?xml version="1.0" encoding="utf-8"?>
<p188:cmLst xmlns:a="http://schemas.openxmlformats.org/drawingml/2006/main" xmlns:r="http://schemas.openxmlformats.org/officeDocument/2006/relationships" xmlns:p188="http://schemas.microsoft.com/office/powerpoint/2018/8/main">
  <p188:cm id="{048F5085-EF4E-48BD-B17E-81C27C33E6ED}" authorId="{3B1EFD68-C15B-AB7E-5770-823E76336C8E}" created="2019-04-29T03:09:30.892">
    <pc:sldMkLst xmlns:pc="http://schemas.microsoft.com/office/powerpoint/2013/main/command">
      <pc:docMk/>
      <pc:sldMk cId="2776034349" sldId="4425"/>
    </pc:sldMkLst>
    <p188:pos x="0" y="0"/>
    <p188:txBody>
      <a:bodyPr/>
      <a:lstStyle/>
      <a:p>
        <a:r>
          <a:rPr lang="en-US"/>
          <a:t>This slide may be a good illustration of the pattern for acquiring tokens silently. Just need to work on a transition. </a:t>
        </a:r>
      </a:p>
    </p188:txBody>
  </p188:cm>
  <p188:cm id="{7A65D38C-1EC6-47E3-8514-295A60E3BC87}" authorId="{18359CFF-C9B9-9375-BEC5-D89F327CBB46}" created="2019-04-30T22:21:06.545">
    <ac:deMkLst xmlns:ac="http://schemas.microsoft.com/office/drawing/2013/main/command">
      <pc:docMk xmlns:pc="http://schemas.microsoft.com/office/powerpoint/2013/main/command"/>
      <pc:sldMk xmlns:pc="http://schemas.microsoft.com/office/powerpoint/2013/main/command" cId="3734567594" sldId="4467"/>
      <ac:picMk id="8" creationId="{37620AE9-39F3-456D-B476-758654BCD002}"/>
    </ac:deMkLst>
    <p188:txBody>
      <a:bodyPr/>
      <a:lstStyle/>
      <a:p>
        <a:r>
          <a:rPr lang="en-US"/>
          <a:t>Consider screenshotting a different piece of code for iOS. This particular snippet is highlighting an anti-pattern of wrapping MSAL with "acquireTokenInteractively()". Note, we need to update this in the sample as well. </a:t>
        </a:r>
      </a:p>
    </p188:txBody>
  </p188:cm>
  <p188:cm id="{01F9B49E-4724-46BE-B194-5810F688570F}" authorId="{18359CFF-C9B9-9375-BEC5-D89F327CBB46}" created="2019-04-30T22:22:25.276">
    <ac:deMkLst xmlns:ac="http://schemas.microsoft.com/office/drawing/2013/main/command">
      <pc:docMk xmlns:pc="http://schemas.microsoft.com/office/powerpoint/2013/main/command"/>
      <pc:sldMk xmlns:pc="http://schemas.microsoft.com/office/powerpoint/2013/main/command" cId="3734567594" sldId="2079"/>
      <ac:spMk id="9" creationId="{B061F2DA-0116-440D-8540-805326CFFAE7}"/>
    </ac:deMkLst>
    <p188:txBody>
      <a:bodyPr/>
      <a:lstStyle/>
      <a:p>
        <a:r>
          <a:rPr lang="en-US"/>
          <a:t>"silent token acquisition pattern" may be a little scary. Could re-phrase to send the message that MSAL has a simple API that they can use to check if they can get "SSO" and then just have a really big "acquireTokenSilent(...)" instead of detailed screenshots. </a:t>
        </a:r>
      </a:p>
    </p188:txBody>
  </p188:cm>
  <p188:cm id="{BA29CFA4-67E9-47AB-AE07-94E671732770}" authorId="{A80C39DB-1A78-0C72-1C27-EB885165DBF3}" created="2019-05-01T02:38:25.200">
    <pc:sldMkLst xmlns:pc="http://schemas.microsoft.com/office/powerpoint/2013/main/command">
      <pc:docMk/>
      <pc:sldMk cId="3734567594" sldId="4467"/>
    </pc:sldMkLst>
    <p188:pos x="0" y="0"/>
    <p188:replyLst>
      <p188:reply id="{EA79AB59-79C2-4857-B5BF-D04B42C9E31D}" authorId="{A80C39DB-1A78-0C72-1C27-EB885165DBF3}" created="2019-05-01T02:38:54.155">
        <p188:txBody>
          <a:bodyPr/>
          <a:lstStyle/>
          <a:p>
            <a:r>
              <a:rPr lang="en-US"/>
              <a:t>same thing in Slide 72</a:t>
            </a:r>
          </a:p>
        </p188:txBody>
      </p188:reply>
    </p188:replyLst>
    <p188:txBody>
      <a:bodyPr/>
      <a:lstStyle/>
      <a:p>
        <a:r>
          <a:rPr lang="en-US"/>
          <a:t>The code for C# is now different
try
{ 
 res = await app.AcquireTokenSilent(scopes)
                .ExecuteAsync()
}
catch(MsalUiRequiredExcecption ex)
{
 res = await app.AcquireToken(scopes)
                         .WithClaims(ex.Claims)
                         .ExecuteAsync()
}</a:t>
        </a:r>
      </a:p>
    </p188:txBody>
  </p188:cm>
</p188:cmLst>
</file>

<file path=ppt/comments/modernComment_820_4DB5225D.xml><?xml version="1.0" encoding="utf-8"?>
<p188:cmLst xmlns:a="http://schemas.openxmlformats.org/drawingml/2006/main" xmlns:r="http://schemas.openxmlformats.org/officeDocument/2006/relationships" xmlns:p188="http://schemas.microsoft.com/office/powerpoint/2018/8/main">
  <p188:cm id="{D3BB5BEF-851F-43FE-B4E5-D217B579F522}" authorId="{18359CFF-C9B9-9375-BEC5-D89F327CBB46}" created="2019-04-30T22:23:57.322">
    <ac:deMkLst xmlns:ac="http://schemas.microsoft.com/office/drawing/2013/main/command">
      <pc:docMk xmlns:pc="http://schemas.microsoft.com/office/powerpoint/2013/main/command"/>
      <pc:sldMk xmlns:pc="http://schemas.microsoft.com/office/powerpoint/2013/main/command" cId="1303716445" sldId="2080"/>
      <ac:spMk id="3" creationId="{FB76870F-D003-4C6E-BBBF-76D5782B1B06}"/>
    </ac:deMkLst>
    <p188:replyLst>
      <p188:reply id="{482A1369-083A-4699-BA89-93055D63A5E4}" authorId="{18359CFF-C9B9-9375-BEC5-D89F327CBB46}" created="2019-04-30T22:24:42.692">
        <p188:txBody>
          <a:bodyPr/>
          <a:lstStyle/>
          <a:p>
            <a:r>
              <a:rPr lang="en-US"/>
              <a:t>To be more specific,
1. May not be building on .NET.
2. We call it .NET middleware, but this term could refer to a lot of stuff. May want to identify the specific middleware you're referring to (or put an AKA link). </a:t>
            </a:r>
          </a:p>
        </p188:txBody>
      </p188:reply>
    </p188:replyLst>
    <p188:txBody>
      <a:bodyPr/>
      <a:lstStyle/>
      <a:p>
        <a:r>
          <a:rPr lang="en-US"/>
          <a:t>Nit: .NET middleware is not very actionable and overly scoped. May want to provide broader guidance around using secure, reliable libraries for processing and cracking tokens + setting session cookies. </a:t>
        </a:r>
      </a:p>
    </p188:txBody>
  </p188:cm>
  <p188:cm id="{6E40CE81-C999-4908-B345-B736EA4042A3}" authorId="{18359CFF-C9B9-9375-BEC5-D89F327CBB46}" created="2019-04-30T22:25:57.698">
    <ac:deMkLst xmlns:ac="http://schemas.microsoft.com/office/drawing/2013/main/command">
      <pc:docMk xmlns:pc="http://schemas.microsoft.com/office/powerpoint/2013/main/command"/>
      <pc:sldMk xmlns:pc="http://schemas.microsoft.com/office/powerpoint/2013/main/command" cId="1303716445" sldId="2080"/>
      <ac:spMk id="3" creationId="{FB76870F-D003-4C6E-BBBF-76D5782B1B06}"/>
    </ac:deMkLst>
    <p188:txBody>
      <a:bodyPr/>
      <a:lstStyle/>
      <a:p>
        <a:r>
          <a:rPr lang="en-US"/>
          <a:t>IdentityServer violates bullet 3 I think. May want to align guidance with those folks. </a:t>
        </a:r>
      </a:p>
    </p188:txBody>
  </p188:cm>
  <p188:cm id="{5600D970-0C4C-42D2-8E1D-001AD19CF2FF}" authorId="{18359CFF-C9B9-9375-BEC5-D89F327CBB46}" created="2019-04-30T22:27:02.564">
    <ac:deMkLst xmlns:ac="http://schemas.microsoft.com/office/drawing/2013/main/command">
      <pc:docMk xmlns:pc="http://schemas.microsoft.com/office/powerpoint/2013/main/command"/>
      <pc:sldMk xmlns:pc="http://schemas.microsoft.com/office/powerpoint/2013/main/command" cId="1303716445" sldId="2080"/>
      <ac:spMk id="3" creationId="{FB76870F-D003-4C6E-BBBF-76D5782B1B06}"/>
    </ac:deMkLst>
    <p188:txBody>
      <a:bodyPr/>
      <a:lstStyle/>
      <a:p>
        <a:r>
          <a:rPr lang="en-US"/>
          <a:t>Is this a real best practice? I think we have lots of samples that say to use app secrets. Moreover, the portal doesn't draw any distinction. It's hard to see the scenario a cert is superior in the context of client creds flows, is there an attack vector we're trying to curb?</a:t>
        </a:r>
      </a:p>
    </p188:txBody>
  </p188:cm>
  <p188:cm id="{013C9F01-B024-47A6-BC0A-417060C53599}" authorId="{18359CFF-C9B9-9375-BEC5-D89F327CBB46}" created="2019-04-30T22:28:21.509">
    <ac:deMkLst xmlns:ac="http://schemas.microsoft.com/office/drawing/2013/main/command">
      <pc:docMk xmlns:pc="http://schemas.microsoft.com/office/powerpoint/2013/main/command"/>
      <pc:sldMk xmlns:pc="http://schemas.microsoft.com/office/powerpoint/2013/main/command" cId="1303716445" sldId="2080"/>
      <ac:spMk id="2" creationId="{3AAB8523-E8F3-4FC6-A34C-478FB0D8C4E2}"/>
    </ac:deMkLst>
    <p188:txBody>
      <a:bodyPr/>
      <a:lstStyle/>
      <a:p>
        <a:r>
          <a:rPr lang="en-US"/>
          <a:t>Meta feedback: We just introduced super basics and this slide is pretty deep and not exactly related to the previous content (e.g. all the notes on passwords do not apply when using patterns highlighted). </a:t>
        </a:r>
      </a:p>
    </p188:txBody>
  </p188:cm>
  <p188:cm id="{BF793ED6-F904-425B-A6FB-CDD4A29D458F}" authorId="{1050745F-6469-078F-3F74-8E1F1BA3B3ED}" created="2019-05-03T01:02:54.643">
    <ac:deMkLst xmlns:ac="http://schemas.microsoft.com/office/drawing/2013/main/command">
      <pc:docMk xmlns:pc="http://schemas.microsoft.com/office/powerpoint/2013/main/command"/>
      <pc:sldMk xmlns:pc="http://schemas.microsoft.com/office/powerpoint/2013/main/command" cId="1303716445" sldId="2080"/>
      <ac:spMk id="3" creationId="{FB76870F-D003-4C6E-BBBF-76D5782B1B06}"/>
    </ac:deMkLst>
    <p188:txBody>
      <a:bodyPr/>
      <a:lstStyle/>
      <a:p>
        <a:r>
          <a:rPr lang="en-US"/>
          <a:t>I think we should refer to the checklist as a set of "integration best practices", and say that a subset of it is focused on security. </a:t>
        </a:r>
      </a:p>
    </p188:txBody>
  </p188:cm>
</p188:cmLst>
</file>

<file path=ppt/comments/modernComment_821_893575D2.xml><?xml version="1.0" encoding="utf-8"?>
<p188:cmLst xmlns:a="http://schemas.openxmlformats.org/drawingml/2006/main" xmlns:r="http://schemas.openxmlformats.org/officeDocument/2006/relationships" xmlns:p188="http://schemas.microsoft.com/office/powerpoint/2018/8/main">
  <p188:cm id="{16F65575-14C7-4F33-A603-97A4C9542B74}" authorId="{3B1EFD68-C15B-AB7E-5770-823E76336C8E}" created="2019-04-29T03:03:37.998">
    <ac:deMkLst xmlns:ac="http://schemas.microsoft.com/office/drawing/2013/main/command">
      <pc:docMk xmlns:pc="http://schemas.microsoft.com/office/powerpoint/2013/main/command"/>
      <pc:sldMk xmlns:pc="http://schemas.microsoft.com/office/powerpoint/2013/main/command" cId="2301982162" sldId="2081"/>
      <ac:spMk id="6" creationId="{EDE2C920-4F58-4F90-A06E-7CA6F042E48D}"/>
    </ac:deMkLst>
    <p188:txBody>
      <a:bodyPr/>
      <a:lstStyle/>
      <a:p>
        <a:r>
          <a:rPr lang="en-US"/>
          <a:t>[@Saeed Akhter]need to talk to Pamela Dingle ASAP. There is a push by standards bodies to eliminate implicit flow altogether</a:t>
        </a:r>
      </a:p>
    </p188:txBody>
  </p188:cm>
  <p188:cm id="{BC6636BF-294D-4315-A150-79280F9A6E63}" authorId="{3B1EFD68-C15B-AB7E-5770-823E76336C8E}" created="2019-04-29T03:08:31.070">
    <ac:deMkLst xmlns:ac="http://schemas.microsoft.com/office/drawing/2013/main/command">
      <pc:docMk xmlns:pc="http://schemas.microsoft.com/office/powerpoint/2013/main/command"/>
      <pc:sldMk xmlns:pc="http://schemas.microsoft.com/office/powerpoint/2013/main/command" cId="2301982162" sldId="2081"/>
      <ac:spMk id="6" creationId="{EDE2C920-4F58-4F90-A06E-7CA6F042E48D}"/>
    </ac:deMkLst>
    <p188:txBody>
      <a:bodyPr/>
      <a:lstStyle/>
      <a:p>
        <a:r>
          <a:rPr lang="en-US"/>
          <a:t>May need to break this slide into two</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55AA28-34F0-4142-AF4C-D34AEF527DC9}" type="datetimeFigureOut">
              <a:rPr lang="en-NZ" smtClean="0"/>
              <a:t>28/11/2019</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BE9D2F-DE67-475D-9A32-F646EDBADEA9}" type="slidenum">
              <a:rPr lang="en-NZ" smtClean="0"/>
              <a:t>‹#›</a:t>
            </a:fld>
            <a:endParaRPr lang="en-NZ"/>
          </a:p>
        </p:txBody>
      </p:sp>
    </p:spTree>
    <p:extLst>
      <p:ext uri="{BB962C8B-B14F-4D97-AF65-F5344CB8AC3E}">
        <p14:creationId xmlns:p14="http://schemas.microsoft.com/office/powerpoint/2010/main" val="3767572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11/28/2019 3:43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999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11/28/2019 3:43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5264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11/28/2019 3:43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1691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11/28/2019 3:43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3917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11/28/2019 3:43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912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dirty="0"/>
              <a:t>Click to edit Master title style</a:t>
            </a:r>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11/28/2019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84001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11/28/2019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22887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828373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2953997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323019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7070679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017486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184302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935581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and Content_alt">
    <p:spTree>
      <p:nvGrpSpPr>
        <p:cNvPr id="1" name=""/>
        <p:cNvGrpSpPr/>
        <p:nvPr/>
      </p:nvGrpSpPr>
      <p:grpSpPr>
        <a:xfrm>
          <a:off x="0" y="0"/>
          <a:ext cx="0" cy="0"/>
          <a:chOff x="0" y="0"/>
          <a:chExt cx="0" cy="0"/>
        </a:xfrm>
      </p:grpSpPr>
      <p:sp>
        <p:nvSpPr>
          <p:cNvPr id="2" name="Title 1"/>
          <p:cNvSpPr>
            <a:spLocks noGrp="1"/>
          </p:cNvSpPr>
          <p:nvPr>
            <p:ph type="title"/>
          </p:nvPr>
        </p:nvSpPr>
        <p:spPr>
          <a:xfrm>
            <a:off x="508000" y="228600"/>
            <a:ext cx="11176000" cy="553998"/>
          </a:xfrm>
        </p:spPr>
        <p:txBody>
          <a:bodyPr/>
          <a:lstStyle/>
          <a:p>
            <a:r>
              <a:rPr lang="en-US" dirty="0"/>
              <a:t>Click to edit Master title style</a:t>
            </a:r>
          </a:p>
        </p:txBody>
      </p:sp>
      <p:sp>
        <p:nvSpPr>
          <p:cNvPr id="5" name="Text Placeholder 4"/>
          <p:cNvSpPr>
            <a:spLocks noGrp="1"/>
          </p:cNvSpPr>
          <p:nvPr>
            <p:ph type="body" sz="quarter" idx="10"/>
          </p:nvPr>
        </p:nvSpPr>
        <p:spPr>
          <a:xfrm>
            <a:off x="467047" y="1480332"/>
            <a:ext cx="11176000" cy="1945148"/>
          </a:xfrm>
        </p:spPr>
        <p:txBody>
          <a:bodyPr/>
          <a:lstStyle>
            <a:lvl1pPr>
              <a:defRPr sz="2800"/>
            </a:lvl1pPr>
            <a:lvl2pPr>
              <a:defRPr sz="2600"/>
            </a:lvl2pPr>
            <a:lvl4pPr>
              <a:defRPr sz="22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558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57191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358151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96484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47850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3505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35494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83333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09462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48183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58360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5893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138371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dirty="0"/>
              <a:t>Click to edit Master title style</a:t>
            </a:r>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039140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85812785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988082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4546312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750125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13696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7714189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407332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3289734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446007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770261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11/28/2019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918021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8166360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8724293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433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853291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16840983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15252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39381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027290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48350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1222868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11/28/2019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78399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11/28/2019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36627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11/28/2019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38994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dirty="0"/>
              <a:t>Click to edit Master title style</a:t>
            </a:r>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88396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dirty="0"/>
              <a:t>Click to edit Master title style</a:t>
            </a:r>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6205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33" Type="http://schemas.openxmlformats.org/officeDocument/2006/relationships/image" Target="../media/image1.emf"/><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29" Type="http://schemas.openxmlformats.org/officeDocument/2006/relationships/slideLayout" Target="../slideLayouts/slideLayout47.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32" Type="http://schemas.openxmlformats.org/officeDocument/2006/relationships/theme" Target="../theme/theme2.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31" Type="http://schemas.openxmlformats.org/officeDocument/2006/relationships/slideLayout" Target="../slideLayouts/slideLayout49.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slideLayout" Target="../slideLayouts/slideLayout48.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11/28/2019</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50193321"/>
      </p:ext>
    </p:extLst>
  </p:cSld>
  <p:clrMap bg1="dk1" tx1="lt1" bg2="dk2" tx2="lt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047439130"/>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 id="2147483772" r:id="rId24"/>
    <p:sldLayoutId id="2147483773" r:id="rId25"/>
    <p:sldLayoutId id="2147483774" r:id="rId26"/>
    <p:sldLayoutId id="2147483775" r:id="rId27"/>
    <p:sldLayoutId id="2147483776" r:id="rId28"/>
    <p:sldLayoutId id="2147483777" r:id="rId29"/>
    <p:sldLayoutId id="2147483778" r:id="rId30"/>
    <p:sldLayoutId id="2147483779"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hyperlink" Target="https://graph.microsoft.com/Calendars.Read" TargetMode="External"/><Relationship Id="rId2" Type="http://schemas.openxmlformats.org/officeDocument/2006/relationships/hyperlink" Target="https://graph.microsoft.com/" TargetMode="Externa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microsoft.com/office/2018/10/relationships/comments" Target="../comments/modernComment_80D_F67AFD58.xml"/><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microsoft.com/office/2018/10/relationships/comments" Target="../comments/modernComment_81F_DE98FAAA.xml"/><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hyperlink" Target="https://aka.ms/msidbestpractice" TargetMode="External"/><Relationship Id="rId2" Type="http://schemas.openxmlformats.org/officeDocument/2006/relationships/notesSlide" Target="../notesSlides/notesSlide3.xml"/><Relationship Id="rId1" Type="http://schemas.openxmlformats.org/officeDocument/2006/relationships/slideLayout" Target="../slideLayouts/slideLayout25.xml"/><Relationship Id="rId4" Type="http://schemas.microsoft.com/office/2018/10/relationships/comments" Target="../comments/modernComment_820_4DB5225D.xml"/></Relationships>
</file>

<file path=ppt/slides/_rels/slide35.xml.rels><?xml version="1.0" encoding="UTF-8" standalone="yes"?>
<Relationships xmlns="http://schemas.openxmlformats.org/package/2006/relationships"><Relationship Id="rId3" Type="http://schemas.openxmlformats.org/officeDocument/2006/relationships/hyperlink" Target="https://aka.ms/UpdateToMSALjs" TargetMode="External"/><Relationship Id="rId7" Type="http://schemas.microsoft.com/office/2018/10/relationships/comments" Target="../comments/modernComment_821_893575D2.xml"/><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hyperlink" Target="https://aka.ms/UpdateToMSALiOSmacOS" TargetMode="External"/><Relationship Id="rId5" Type="http://schemas.openxmlformats.org/officeDocument/2006/relationships/hyperlink" Target="https://aka.ms/UpdateToMSALandroid" TargetMode="External"/><Relationship Id="rId4" Type="http://schemas.openxmlformats.org/officeDocument/2006/relationships/hyperlink" Target="https://aka.ms/UpdateToMSALnet" TargetMode="External"/></Relationships>
</file>

<file path=ppt/slides/_rels/slide3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image" Target="../media/image42.png"/><Relationship Id="rId11" Type="http://schemas.microsoft.com/office/2018/10/relationships/comments" Target="../comments/modernComment_806_D7D46C4B.xml"/><Relationship Id="rId5" Type="http://schemas.openxmlformats.org/officeDocument/2006/relationships/image" Target="../media/image41.png"/><Relationship Id="rId10" Type="http://schemas.microsoft.com/office/2007/relationships/hdphoto" Target="../media/hdphoto2.wdp"/><Relationship Id="rId4" Type="http://schemas.openxmlformats.org/officeDocument/2006/relationships/image" Target="../media/image40.png"/><Relationship Id="rId9"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3" Type="http://schemas.openxmlformats.org/officeDocument/2006/relationships/hyperlink" Target="https://docs.microsoft.com/en-us/azure/active-directory/develop/identity-platform-integration-checklist" TargetMode="External"/><Relationship Id="rId2" Type="http://schemas.openxmlformats.org/officeDocument/2006/relationships/hyperlink" Target="https://docs.microsoft.com/en-us/azure/active-directory/develop/" TargetMode="External"/><Relationship Id="rId1" Type="http://schemas.openxmlformats.org/officeDocument/2006/relationships/slideLayout" Target="../slideLayouts/slideLayout18.xml"/><Relationship Id="rId6" Type="http://schemas.openxmlformats.org/officeDocument/2006/relationships/hyperlink" Target="https://developer.microsoft.com/en-us/identity" TargetMode="External"/><Relationship Id="rId5" Type="http://schemas.openxmlformats.org/officeDocument/2006/relationships/hyperlink" Target="https://aka.ms/msidplatform" TargetMode="External"/><Relationship Id="rId4" Type="http://schemas.openxmlformats.org/officeDocument/2006/relationships/hyperlink" Target="https://www.youtube.com/watch?v=y_fgJAatVhk&amp;feature=youtu.be"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azure/active-directory/privileged-identity-management/pim-getting-started" TargetMode="External"/><Relationship Id="rId2" Type="http://schemas.openxmlformats.org/officeDocument/2006/relationships/hyperlink" Target="https://docs.microsoft.com/en-us/azure/active-directory/identity-protection/overview-identity-protection" TargetMode="Externa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cap="none" dirty="0">
                <a:solidFill>
                  <a:srgbClr val="0070C0"/>
                </a:solidFill>
                <a:latin typeface="Calibri"/>
                <a:cs typeface="Calibri"/>
              </a:rPr>
              <a:t>Azure AD for non-developers</a:t>
            </a:r>
            <a:br>
              <a:rPr lang="en-US" sz="3200" cap="none" dirty="0">
                <a:solidFill>
                  <a:srgbClr val="0070C0"/>
                </a:solidFill>
                <a:latin typeface="Calibri"/>
                <a:cs typeface="Calibri"/>
              </a:rPr>
            </a:br>
            <a:endParaRPr lang="en-US" sz="3200" cap="none" dirty="0">
              <a:solidFill>
                <a:srgbClr val="0070C0"/>
              </a:solidFill>
              <a:latin typeface="Calibri"/>
              <a:cs typeface="Calibri"/>
            </a:endParaRPr>
          </a:p>
        </p:txBody>
      </p:sp>
      <p:sp>
        <p:nvSpPr>
          <p:cNvPr id="3" name="Subtitle 2"/>
          <p:cNvSpPr>
            <a:spLocks noGrp="1"/>
          </p:cNvSpPr>
          <p:nvPr>
            <p:ph type="subTitle" idx="1"/>
          </p:nvPr>
        </p:nvSpPr>
        <p:spPr/>
        <p:txBody>
          <a:bodyPr>
            <a:normAutofit fontScale="85000" lnSpcReduction="20000"/>
          </a:bodyPr>
          <a:lstStyle/>
          <a:p>
            <a:endParaRPr lang="en-US" dirty="0"/>
          </a:p>
          <a:p>
            <a:r>
              <a:rPr lang="en-US" sz="2400" dirty="0"/>
              <a:t>Rory Braybrook</a:t>
            </a:r>
          </a:p>
          <a:p>
            <a:r>
              <a:rPr lang="en-US" sz="2400" dirty="0"/>
              <a:t>Microsoft Identity Architect</a:t>
            </a:r>
          </a:p>
          <a:p>
            <a:r>
              <a:rPr lang="en-US" sz="2400" dirty="0"/>
              <a:t>Microsoft MVP</a:t>
            </a:r>
          </a:p>
          <a:p>
            <a:r>
              <a:rPr lang="en-US" sz="2400" dirty="0"/>
              <a:t>@</a:t>
            </a:r>
            <a:r>
              <a:rPr lang="en-US" sz="2400" dirty="0" err="1"/>
              <a:t>rbrayb</a:t>
            </a:r>
            <a:endParaRPr lang="en-US" sz="2400" dirty="0"/>
          </a:p>
        </p:txBody>
      </p:sp>
    </p:spTree>
    <p:extLst>
      <p:ext uri="{BB962C8B-B14F-4D97-AF65-F5344CB8AC3E}">
        <p14:creationId xmlns:p14="http://schemas.microsoft.com/office/powerpoint/2010/main" val="22928471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AF783F-8931-46E9-83C9-5D316C89085B}"/>
              </a:ext>
            </a:extLst>
          </p:cNvPr>
          <p:cNvPicPr>
            <a:picLocks noChangeAspect="1"/>
          </p:cNvPicPr>
          <p:nvPr/>
        </p:nvPicPr>
        <p:blipFill>
          <a:blip r:embed="rId2"/>
          <a:stretch>
            <a:fillRect/>
          </a:stretch>
        </p:blipFill>
        <p:spPr>
          <a:xfrm>
            <a:off x="822960" y="78462"/>
            <a:ext cx="10119359" cy="6708418"/>
          </a:xfrm>
          <a:prstGeom prst="rect">
            <a:avLst/>
          </a:prstGeom>
        </p:spPr>
      </p:pic>
    </p:spTree>
    <p:extLst>
      <p:ext uri="{BB962C8B-B14F-4D97-AF65-F5344CB8AC3E}">
        <p14:creationId xmlns:p14="http://schemas.microsoft.com/office/powerpoint/2010/main" val="334557990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C45522-54EB-4496-8C2D-73AE37288F67}"/>
              </a:ext>
            </a:extLst>
          </p:cNvPr>
          <p:cNvPicPr>
            <a:picLocks noChangeAspect="1"/>
          </p:cNvPicPr>
          <p:nvPr/>
        </p:nvPicPr>
        <p:blipFill>
          <a:blip r:embed="rId2"/>
          <a:stretch>
            <a:fillRect/>
          </a:stretch>
        </p:blipFill>
        <p:spPr>
          <a:xfrm>
            <a:off x="1447800" y="1389540"/>
            <a:ext cx="9296400" cy="5265616"/>
          </a:xfrm>
          <a:prstGeom prst="rect">
            <a:avLst/>
          </a:prstGeom>
        </p:spPr>
      </p:pic>
      <p:sp>
        <p:nvSpPr>
          <p:cNvPr id="5" name="Rectangle 4">
            <a:extLst>
              <a:ext uri="{FF2B5EF4-FFF2-40B4-BE49-F238E27FC236}">
                <a16:creationId xmlns:a16="http://schemas.microsoft.com/office/drawing/2014/main" id="{1B8B8483-4874-4E05-8555-3D4CA52AFC55}"/>
              </a:ext>
            </a:extLst>
          </p:cNvPr>
          <p:cNvSpPr/>
          <p:nvPr/>
        </p:nvSpPr>
        <p:spPr>
          <a:xfrm>
            <a:off x="1371600" y="202844"/>
            <a:ext cx="3605474" cy="707886"/>
          </a:xfrm>
          <a:prstGeom prst="rect">
            <a:avLst/>
          </a:prstGeom>
        </p:spPr>
        <p:txBody>
          <a:bodyPr wrap="none">
            <a:spAutoFit/>
          </a:bodyPr>
          <a:lstStyle/>
          <a:p>
            <a:r>
              <a:rPr lang="en-US" sz="4000" dirty="0">
                <a:solidFill>
                  <a:schemeClr val="bg1">
                    <a:lumMod val="95000"/>
                  </a:schemeClr>
                </a:solidFill>
                <a:latin typeface="Calibri" panose="020F0502020204030204" pitchFamily="34" charset="0"/>
                <a:cs typeface="Calibri" panose="020F0502020204030204" pitchFamily="34" charset="0"/>
              </a:rPr>
              <a:t>OpenID Connect</a:t>
            </a:r>
            <a:endParaRPr lang="en-NZ" sz="4000" dirty="0"/>
          </a:p>
        </p:txBody>
      </p:sp>
    </p:spTree>
    <p:extLst>
      <p:ext uri="{BB962C8B-B14F-4D97-AF65-F5344CB8AC3E}">
        <p14:creationId xmlns:p14="http://schemas.microsoft.com/office/powerpoint/2010/main" val="272641649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B8B8483-4874-4E05-8555-3D4CA52AFC55}"/>
              </a:ext>
            </a:extLst>
          </p:cNvPr>
          <p:cNvSpPr/>
          <p:nvPr/>
        </p:nvSpPr>
        <p:spPr>
          <a:xfrm>
            <a:off x="1371600" y="202844"/>
            <a:ext cx="2290050" cy="707886"/>
          </a:xfrm>
          <a:prstGeom prst="rect">
            <a:avLst/>
          </a:prstGeom>
        </p:spPr>
        <p:txBody>
          <a:bodyPr wrap="none">
            <a:spAutoFit/>
          </a:bodyPr>
          <a:lstStyle/>
          <a:p>
            <a:r>
              <a:rPr lang="en-US" sz="4000" dirty="0">
                <a:solidFill>
                  <a:schemeClr val="bg1">
                    <a:lumMod val="95000"/>
                  </a:schemeClr>
                </a:solidFill>
                <a:latin typeface="Calibri" panose="020F0502020204030204" pitchFamily="34" charset="0"/>
                <a:cs typeface="Calibri" panose="020F0502020204030204" pitchFamily="34" charset="0"/>
              </a:rPr>
              <a:t>OAuth 2.0</a:t>
            </a:r>
            <a:endParaRPr lang="en-NZ" sz="4000" dirty="0"/>
          </a:p>
        </p:txBody>
      </p:sp>
      <p:pic>
        <p:nvPicPr>
          <p:cNvPr id="5122" name="Picture 2">
            <a:extLst>
              <a:ext uri="{FF2B5EF4-FFF2-40B4-BE49-F238E27FC236}">
                <a16:creationId xmlns:a16="http://schemas.microsoft.com/office/drawing/2014/main" id="{30AA0582-1C9D-47DB-BF6D-26D116C07C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0" y="1002603"/>
            <a:ext cx="10477500" cy="5833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73809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37A6F1E-46A4-4343-8453-96F76364508A}"/>
              </a:ext>
            </a:extLst>
          </p:cNvPr>
          <p:cNvSpPr>
            <a:spLocks noGrp="1"/>
          </p:cNvSpPr>
          <p:nvPr>
            <p:ph type="title"/>
          </p:nvPr>
        </p:nvSpPr>
        <p:spPr>
          <a:xfrm>
            <a:off x="134434" y="79899"/>
            <a:ext cx="2229084" cy="941796"/>
          </a:xfrm>
        </p:spPr>
        <p:txBody>
          <a:bodyPr>
            <a:normAutofit/>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Scenarios</a:t>
            </a:r>
            <a:endParaRPr lang="en-US" sz="4000" cap="none" dirty="0">
              <a:ln>
                <a:noFill/>
              </a:ln>
              <a:solidFill>
                <a:srgbClr val="00B050"/>
              </a:solidFill>
              <a:latin typeface="Calibri" panose="020F0502020204030204" pitchFamily="34" charset="0"/>
              <a:cs typeface="Calibri" panose="020F0502020204030204" pitchFamily="34" charset="0"/>
            </a:endParaRPr>
          </a:p>
        </p:txBody>
      </p:sp>
      <p:pic>
        <p:nvPicPr>
          <p:cNvPr id="1026" name="Picture 2">
            <a:extLst>
              <a:ext uri="{FF2B5EF4-FFF2-40B4-BE49-F238E27FC236}">
                <a16:creationId xmlns:a16="http://schemas.microsoft.com/office/drawing/2014/main" id="{CC784451-3442-4C33-BB93-663C285C63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4003" y="117628"/>
            <a:ext cx="9453563" cy="6622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862299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37A6F1E-46A4-4343-8453-96F76364508A}"/>
              </a:ext>
            </a:extLst>
          </p:cNvPr>
          <p:cNvSpPr>
            <a:spLocks noGrp="1"/>
          </p:cNvSpPr>
          <p:nvPr>
            <p:ph type="title"/>
          </p:nvPr>
        </p:nvSpPr>
        <p:spPr>
          <a:xfrm>
            <a:off x="134434" y="79899"/>
            <a:ext cx="2229084" cy="941796"/>
          </a:xfrm>
        </p:spPr>
        <p:txBody>
          <a:bodyPr>
            <a:normAutofit/>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Scenarios</a:t>
            </a:r>
            <a:endParaRPr lang="en-US" sz="4000" cap="none" dirty="0">
              <a:ln>
                <a:noFill/>
              </a:ln>
              <a:solidFill>
                <a:srgbClr val="00B050"/>
              </a:solidFill>
              <a:latin typeface="Calibri" panose="020F0502020204030204" pitchFamily="34" charset="0"/>
              <a:cs typeface="Calibri" panose="020F0502020204030204" pitchFamily="34" charset="0"/>
            </a:endParaRPr>
          </a:p>
        </p:txBody>
      </p:sp>
      <p:pic>
        <p:nvPicPr>
          <p:cNvPr id="2050" name="Picture 2">
            <a:extLst>
              <a:ext uri="{FF2B5EF4-FFF2-40B4-BE49-F238E27FC236}">
                <a16:creationId xmlns:a16="http://schemas.microsoft.com/office/drawing/2014/main" id="{14E7392B-1978-4479-BF4A-C027BF63EC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0675" y="184211"/>
            <a:ext cx="8299450" cy="6471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218478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BEC5E4-EC65-4CA6-B190-6356BDE8DFBC}"/>
              </a:ext>
            </a:extLst>
          </p:cNvPr>
          <p:cNvPicPr>
            <a:picLocks noChangeAspect="1"/>
          </p:cNvPicPr>
          <p:nvPr/>
        </p:nvPicPr>
        <p:blipFill>
          <a:blip r:embed="rId2"/>
          <a:stretch>
            <a:fillRect/>
          </a:stretch>
        </p:blipFill>
        <p:spPr>
          <a:xfrm>
            <a:off x="1259841" y="1669002"/>
            <a:ext cx="9094796" cy="4136994"/>
          </a:xfrm>
          <a:prstGeom prst="rect">
            <a:avLst/>
          </a:prstGeom>
        </p:spPr>
      </p:pic>
      <p:sp>
        <p:nvSpPr>
          <p:cNvPr id="4" name="Title 1">
            <a:extLst>
              <a:ext uri="{FF2B5EF4-FFF2-40B4-BE49-F238E27FC236}">
                <a16:creationId xmlns:a16="http://schemas.microsoft.com/office/drawing/2014/main" id="{309293EF-60F2-4B5F-9705-1C53797248FB}"/>
              </a:ext>
            </a:extLst>
          </p:cNvPr>
          <p:cNvSpPr>
            <a:spLocks noGrp="1"/>
          </p:cNvSpPr>
          <p:nvPr>
            <p:ph type="title"/>
          </p:nvPr>
        </p:nvSpPr>
        <p:spPr>
          <a:xfrm>
            <a:off x="1259841" y="387924"/>
            <a:ext cx="8382000" cy="941796"/>
          </a:xfrm>
        </p:spPr>
        <p:txBody>
          <a:bodyPr>
            <a:normAutofit/>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The Format – Auth0</a:t>
            </a:r>
            <a:endParaRPr lang="en-US" sz="4000" cap="none" dirty="0">
              <a:ln>
                <a:noFill/>
              </a:ln>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4749533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ADDCAC-8D73-4C82-B0DB-ABE5C127894C}"/>
              </a:ext>
            </a:extLst>
          </p:cNvPr>
          <p:cNvPicPr>
            <a:picLocks noChangeAspect="1"/>
          </p:cNvPicPr>
          <p:nvPr/>
        </p:nvPicPr>
        <p:blipFill>
          <a:blip r:embed="rId2"/>
          <a:stretch>
            <a:fillRect/>
          </a:stretch>
        </p:blipFill>
        <p:spPr>
          <a:xfrm>
            <a:off x="870012" y="1699110"/>
            <a:ext cx="9417351" cy="4115764"/>
          </a:xfrm>
          <a:prstGeom prst="rect">
            <a:avLst/>
          </a:prstGeom>
        </p:spPr>
      </p:pic>
      <p:sp>
        <p:nvSpPr>
          <p:cNvPr id="4" name="Title 1">
            <a:extLst>
              <a:ext uri="{FF2B5EF4-FFF2-40B4-BE49-F238E27FC236}">
                <a16:creationId xmlns:a16="http://schemas.microsoft.com/office/drawing/2014/main" id="{6F3D2109-7B13-44E3-9537-9BA3B5F60EC1}"/>
              </a:ext>
            </a:extLst>
          </p:cNvPr>
          <p:cNvSpPr>
            <a:spLocks noGrp="1"/>
          </p:cNvSpPr>
          <p:nvPr>
            <p:ph type="title"/>
          </p:nvPr>
        </p:nvSpPr>
        <p:spPr>
          <a:xfrm>
            <a:off x="870012" y="414557"/>
            <a:ext cx="8382000" cy="941796"/>
          </a:xfrm>
        </p:spPr>
        <p:txBody>
          <a:bodyPr>
            <a:normAutofit/>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The Format – Auth0</a:t>
            </a:r>
            <a:endParaRPr lang="en-US" sz="4000" cap="none" dirty="0">
              <a:ln>
                <a:noFill/>
              </a:ln>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538948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B3B50AC-1B9F-4965-AB13-0320EC1838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1984" y="1047565"/>
            <a:ext cx="8823325" cy="571771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E2F00EE9-D55F-479C-87C4-56C8C19A5831}"/>
              </a:ext>
            </a:extLst>
          </p:cNvPr>
          <p:cNvSpPr>
            <a:spLocks noGrp="1"/>
          </p:cNvSpPr>
          <p:nvPr>
            <p:ph type="title"/>
          </p:nvPr>
        </p:nvSpPr>
        <p:spPr>
          <a:xfrm>
            <a:off x="1321984" y="0"/>
            <a:ext cx="8382000" cy="941796"/>
          </a:xfrm>
        </p:spPr>
        <p:txBody>
          <a:bodyPr>
            <a:normAutofit/>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The Format – SPA</a:t>
            </a:r>
            <a:endParaRPr lang="en-US" sz="4000" cap="none" dirty="0">
              <a:ln>
                <a:noFill/>
              </a:ln>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2170880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F0783A-6F29-4525-A7C1-8FF7CE726ADD}"/>
              </a:ext>
            </a:extLst>
          </p:cNvPr>
          <p:cNvPicPr>
            <a:picLocks noChangeAspect="1"/>
          </p:cNvPicPr>
          <p:nvPr/>
        </p:nvPicPr>
        <p:blipFill>
          <a:blip r:embed="rId2"/>
          <a:stretch>
            <a:fillRect/>
          </a:stretch>
        </p:blipFill>
        <p:spPr>
          <a:xfrm>
            <a:off x="1321984" y="1143745"/>
            <a:ext cx="8382726" cy="5714255"/>
          </a:xfrm>
          <a:prstGeom prst="rect">
            <a:avLst/>
          </a:prstGeom>
        </p:spPr>
      </p:pic>
      <p:sp>
        <p:nvSpPr>
          <p:cNvPr id="3" name="Title 1">
            <a:extLst>
              <a:ext uri="{FF2B5EF4-FFF2-40B4-BE49-F238E27FC236}">
                <a16:creationId xmlns:a16="http://schemas.microsoft.com/office/drawing/2014/main" id="{037A6F1E-46A4-4343-8453-96F76364508A}"/>
              </a:ext>
            </a:extLst>
          </p:cNvPr>
          <p:cNvSpPr>
            <a:spLocks noGrp="1"/>
          </p:cNvSpPr>
          <p:nvPr>
            <p:ph type="title"/>
          </p:nvPr>
        </p:nvSpPr>
        <p:spPr>
          <a:xfrm>
            <a:off x="1321984" y="0"/>
            <a:ext cx="8382000" cy="941796"/>
          </a:xfrm>
        </p:spPr>
        <p:txBody>
          <a:bodyPr>
            <a:normAutofit/>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The Format – Web</a:t>
            </a:r>
            <a:endParaRPr lang="en-US" sz="4000" cap="none" dirty="0">
              <a:ln>
                <a:noFill/>
              </a:ln>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5793695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4DF0E30-EB6C-4558-982F-16F75ADEF2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1984" y="1349404"/>
            <a:ext cx="8447087" cy="538534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53AE250C-543E-43B0-A56A-8DEFF53D29A4}"/>
              </a:ext>
            </a:extLst>
          </p:cNvPr>
          <p:cNvSpPr>
            <a:spLocks noGrp="1"/>
          </p:cNvSpPr>
          <p:nvPr>
            <p:ph type="title"/>
          </p:nvPr>
        </p:nvSpPr>
        <p:spPr>
          <a:xfrm>
            <a:off x="1321984" y="0"/>
            <a:ext cx="8382000" cy="941796"/>
          </a:xfrm>
        </p:spPr>
        <p:txBody>
          <a:bodyPr>
            <a:normAutofit/>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The Format – Native (User)</a:t>
            </a:r>
            <a:endParaRPr lang="en-US" sz="4000" cap="none" dirty="0">
              <a:ln>
                <a:noFill/>
              </a:ln>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114099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507C3C-6AEB-4697-B901-355E201F0E97}"/>
              </a:ext>
            </a:extLst>
          </p:cNvPr>
          <p:cNvPicPr>
            <a:picLocks noChangeAspect="1"/>
          </p:cNvPicPr>
          <p:nvPr/>
        </p:nvPicPr>
        <p:blipFill>
          <a:blip r:embed="rId2"/>
          <a:stretch>
            <a:fillRect/>
          </a:stretch>
        </p:blipFill>
        <p:spPr>
          <a:xfrm>
            <a:off x="1743305" y="0"/>
            <a:ext cx="8705390" cy="6858000"/>
          </a:xfrm>
          <a:prstGeom prst="rect">
            <a:avLst/>
          </a:prstGeom>
        </p:spPr>
      </p:pic>
    </p:spTree>
    <p:extLst>
      <p:ext uri="{BB962C8B-B14F-4D97-AF65-F5344CB8AC3E}">
        <p14:creationId xmlns:p14="http://schemas.microsoft.com/office/powerpoint/2010/main" val="2552370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085E5D-3B1A-46C5-8579-CFA79126E240}"/>
              </a:ext>
            </a:extLst>
          </p:cNvPr>
          <p:cNvPicPr>
            <a:picLocks noChangeAspect="1"/>
          </p:cNvPicPr>
          <p:nvPr/>
        </p:nvPicPr>
        <p:blipFill>
          <a:blip r:embed="rId2"/>
          <a:stretch>
            <a:fillRect/>
          </a:stretch>
        </p:blipFill>
        <p:spPr>
          <a:xfrm>
            <a:off x="1321258" y="1020932"/>
            <a:ext cx="8382726" cy="5763633"/>
          </a:xfrm>
          <a:prstGeom prst="rect">
            <a:avLst/>
          </a:prstGeom>
        </p:spPr>
      </p:pic>
      <p:sp>
        <p:nvSpPr>
          <p:cNvPr id="3" name="Title 1">
            <a:extLst>
              <a:ext uri="{FF2B5EF4-FFF2-40B4-BE49-F238E27FC236}">
                <a16:creationId xmlns:a16="http://schemas.microsoft.com/office/drawing/2014/main" id="{A4D3D822-48B7-4152-B61E-7CD23FB8628A}"/>
              </a:ext>
            </a:extLst>
          </p:cNvPr>
          <p:cNvSpPr>
            <a:spLocks noGrp="1"/>
          </p:cNvSpPr>
          <p:nvPr>
            <p:ph type="title"/>
          </p:nvPr>
        </p:nvSpPr>
        <p:spPr>
          <a:xfrm>
            <a:off x="1321984" y="0"/>
            <a:ext cx="8382000" cy="941796"/>
          </a:xfrm>
        </p:spPr>
        <p:txBody>
          <a:bodyPr>
            <a:normAutofit/>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The Format – Native (Application)</a:t>
            </a:r>
            <a:endParaRPr lang="en-US" sz="4000" cap="none" dirty="0">
              <a:ln>
                <a:noFill/>
              </a:ln>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9915763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962177-3101-4AFB-94DD-C11A12911362}"/>
              </a:ext>
            </a:extLst>
          </p:cNvPr>
          <p:cNvPicPr>
            <a:picLocks noChangeAspect="1"/>
          </p:cNvPicPr>
          <p:nvPr/>
        </p:nvPicPr>
        <p:blipFill>
          <a:blip r:embed="rId2"/>
          <a:stretch>
            <a:fillRect/>
          </a:stretch>
        </p:blipFill>
        <p:spPr>
          <a:xfrm>
            <a:off x="1321984" y="1352252"/>
            <a:ext cx="8382726" cy="4313294"/>
          </a:xfrm>
          <a:prstGeom prst="rect">
            <a:avLst/>
          </a:prstGeom>
        </p:spPr>
      </p:pic>
      <p:sp>
        <p:nvSpPr>
          <p:cNvPr id="4" name="Title 1">
            <a:extLst>
              <a:ext uri="{FF2B5EF4-FFF2-40B4-BE49-F238E27FC236}">
                <a16:creationId xmlns:a16="http://schemas.microsoft.com/office/drawing/2014/main" id="{82A74DC6-BC40-426D-B3D8-75F29FC08618}"/>
              </a:ext>
            </a:extLst>
          </p:cNvPr>
          <p:cNvSpPr>
            <a:spLocks noGrp="1"/>
          </p:cNvSpPr>
          <p:nvPr>
            <p:ph type="title"/>
          </p:nvPr>
        </p:nvSpPr>
        <p:spPr>
          <a:xfrm>
            <a:off x="1321984" y="0"/>
            <a:ext cx="8382000" cy="941796"/>
          </a:xfrm>
        </p:spPr>
        <p:txBody>
          <a:bodyPr>
            <a:normAutofit/>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The Format – Web API</a:t>
            </a:r>
            <a:endParaRPr lang="en-US" sz="4000" cap="none" dirty="0">
              <a:ln>
                <a:noFill/>
              </a:ln>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7138292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2A74DC6-BC40-426D-B3D8-75F29FC08618}"/>
              </a:ext>
            </a:extLst>
          </p:cNvPr>
          <p:cNvSpPr>
            <a:spLocks noGrp="1"/>
          </p:cNvSpPr>
          <p:nvPr>
            <p:ph type="title"/>
          </p:nvPr>
        </p:nvSpPr>
        <p:spPr>
          <a:xfrm>
            <a:off x="150132" y="88776"/>
            <a:ext cx="1758567" cy="941796"/>
          </a:xfrm>
        </p:spPr>
        <p:txBody>
          <a:bodyPr>
            <a:normAutofit/>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The OS</a:t>
            </a:r>
            <a:endParaRPr lang="en-US" sz="4000" cap="none" dirty="0">
              <a:ln>
                <a:noFill/>
              </a:ln>
              <a:solidFill>
                <a:srgbClr val="00B050"/>
              </a:solidFill>
              <a:latin typeface="Calibri" panose="020F0502020204030204" pitchFamily="34" charset="0"/>
              <a:cs typeface="Calibri" panose="020F0502020204030204" pitchFamily="34" charset="0"/>
            </a:endParaRPr>
          </a:p>
        </p:txBody>
      </p:sp>
      <p:pic>
        <p:nvPicPr>
          <p:cNvPr id="4100" name="Picture 4">
            <a:extLst>
              <a:ext uri="{FF2B5EF4-FFF2-40B4-BE49-F238E27FC236}">
                <a16:creationId xmlns:a16="http://schemas.microsoft.com/office/drawing/2014/main" id="{CF958DB1-EA3E-43EB-BEE3-D8AF4CBFAD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8843" y="290744"/>
            <a:ext cx="7834313" cy="627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97650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763EBE-0FCC-423C-BEC0-6161CB5F5D57}"/>
              </a:ext>
            </a:extLst>
          </p:cNvPr>
          <p:cNvPicPr>
            <a:picLocks noChangeAspect="1"/>
          </p:cNvPicPr>
          <p:nvPr/>
        </p:nvPicPr>
        <p:blipFill>
          <a:blip r:embed="rId2"/>
          <a:stretch>
            <a:fillRect/>
          </a:stretch>
        </p:blipFill>
        <p:spPr>
          <a:xfrm>
            <a:off x="4364182" y="132080"/>
            <a:ext cx="3463636" cy="6593840"/>
          </a:xfrm>
          <a:prstGeom prst="rect">
            <a:avLst/>
          </a:prstGeom>
        </p:spPr>
      </p:pic>
      <p:sp>
        <p:nvSpPr>
          <p:cNvPr id="3" name="Title 1">
            <a:extLst>
              <a:ext uri="{FF2B5EF4-FFF2-40B4-BE49-F238E27FC236}">
                <a16:creationId xmlns:a16="http://schemas.microsoft.com/office/drawing/2014/main" id="{C1DDA09C-DDD0-48B0-862C-C2D7E0F2B11B}"/>
              </a:ext>
            </a:extLst>
          </p:cNvPr>
          <p:cNvSpPr>
            <a:spLocks noGrp="1"/>
          </p:cNvSpPr>
          <p:nvPr>
            <p:ph type="title"/>
          </p:nvPr>
        </p:nvSpPr>
        <p:spPr>
          <a:xfrm>
            <a:off x="173182" y="221942"/>
            <a:ext cx="8382000" cy="941796"/>
          </a:xfrm>
        </p:spPr>
        <p:txBody>
          <a:bodyPr>
            <a:normAutofit/>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The Menu</a:t>
            </a:r>
            <a:endParaRPr lang="en-US" sz="4000" cap="none" dirty="0">
              <a:ln>
                <a:noFill/>
              </a:ln>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5622781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883641-2ED4-48B4-B59C-DFFA297FA299}"/>
              </a:ext>
            </a:extLst>
          </p:cNvPr>
          <p:cNvPicPr>
            <a:picLocks noChangeAspect="1"/>
          </p:cNvPicPr>
          <p:nvPr/>
        </p:nvPicPr>
        <p:blipFill>
          <a:blip r:embed="rId2"/>
          <a:stretch>
            <a:fillRect/>
          </a:stretch>
        </p:blipFill>
        <p:spPr>
          <a:xfrm>
            <a:off x="1302839" y="1238169"/>
            <a:ext cx="9586323" cy="4381662"/>
          </a:xfrm>
          <a:prstGeom prst="rect">
            <a:avLst/>
          </a:prstGeom>
        </p:spPr>
      </p:pic>
      <p:sp>
        <p:nvSpPr>
          <p:cNvPr id="3" name="Title 1">
            <a:extLst>
              <a:ext uri="{FF2B5EF4-FFF2-40B4-BE49-F238E27FC236}">
                <a16:creationId xmlns:a16="http://schemas.microsoft.com/office/drawing/2014/main" id="{F7C02138-1097-4768-B2EC-A59AEE3FB5DF}"/>
              </a:ext>
            </a:extLst>
          </p:cNvPr>
          <p:cNvSpPr>
            <a:spLocks noGrp="1"/>
          </p:cNvSpPr>
          <p:nvPr>
            <p:ph type="title"/>
          </p:nvPr>
        </p:nvSpPr>
        <p:spPr>
          <a:xfrm>
            <a:off x="1321984" y="0"/>
            <a:ext cx="8382000" cy="941796"/>
          </a:xfrm>
        </p:spPr>
        <p:txBody>
          <a:bodyPr>
            <a:normAutofit/>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ADAL - MSAL</a:t>
            </a:r>
            <a:endParaRPr lang="en-US" sz="4000" cap="none" dirty="0">
              <a:ln>
                <a:noFill/>
              </a:ln>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9352582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2E7ABF-8B6B-4C69-BBF5-5683A302E061}"/>
              </a:ext>
            </a:extLst>
          </p:cNvPr>
          <p:cNvPicPr>
            <a:picLocks noChangeAspect="1"/>
          </p:cNvPicPr>
          <p:nvPr/>
        </p:nvPicPr>
        <p:blipFill>
          <a:blip r:embed="rId2"/>
          <a:stretch>
            <a:fillRect/>
          </a:stretch>
        </p:blipFill>
        <p:spPr>
          <a:xfrm>
            <a:off x="1424759" y="2352001"/>
            <a:ext cx="9342483" cy="2153998"/>
          </a:xfrm>
          <a:prstGeom prst="rect">
            <a:avLst/>
          </a:prstGeom>
        </p:spPr>
      </p:pic>
      <p:sp>
        <p:nvSpPr>
          <p:cNvPr id="4" name="Rectangle 3">
            <a:extLst>
              <a:ext uri="{FF2B5EF4-FFF2-40B4-BE49-F238E27FC236}">
                <a16:creationId xmlns:a16="http://schemas.microsoft.com/office/drawing/2014/main" id="{12E3AD78-2105-42D7-8347-2BED6CBEC135}"/>
              </a:ext>
            </a:extLst>
          </p:cNvPr>
          <p:cNvSpPr/>
          <p:nvPr/>
        </p:nvSpPr>
        <p:spPr>
          <a:xfrm>
            <a:off x="1424759" y="771804"/>
            <a:ext cx="3156698" cy="707886"/>
          </a:xfrm>
          <a:prstGeom prst="rect">
            <a:avLst/>
          </a:prstGeom>
        </p:spPr>
        <p:txBody>
          <a:bodyPr wrap="none">
            <a:spAutoFit/>
          </a:bodyPr>
          <a:lstStyle/>
          <a:p>
            <a:r>
              <a:rPr lang="en-US" sz="4000" dirty="0">
                <a:solidFill>
                  <a:schemeClr val="bg1">
                    <a:lumMod val="95000"/>
                  </a:schemeClr>
                </a:solidFill>
                <a:latin typeface="Calibri" panose="020F0502020204030204" pitchFamily="34" charset="0"/>
                <a:cs typeface="Calibri" panose="020F0502020204030204" pitchFamily="34" charset="0"/>
              </a:rPr>
              <a:t>The Endpoints</a:t>
            </a:r>
            <a:endParaRPr lang="en-NZ" sz="4000" dirty="0"/>
          </a:p>
        </p:txBody>
      </p:sp>
    </p:spTree>
    <p:extLst>
      <p:ext uri="{BB962C8B-B14F-4D97-AF65-F5344CB8AC3E}">
        <p14:creationId xmlns:p14="http://schemas.microsoft.com/office/powerpoint/2010/main" val="26120841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8243" y="326964"/>
            <a:ext cx="8382000" cy="941796"/>
          </a:xfrm>
        </p:spPr>
        <p:txBody>
          <a:bodyPr>
            <a:normAutofit fontScale="90000"/>
          </a:bodyPr>
          <a:lstStyle/>
          <a:p>
            <a:r>
              <a:rPr lang="en-US" sz="4400" cap="none" dirty="0">
                <a:solidFill>
                  <a:schemeClr val="bg1">
                    <a:lumMod val="95000"/>
                  </a:schemeClr>
                </a:solidFill>
                <a:latin typeface="Calibri" panose="020F0502020204030204" pitchFamily="34" charset="0"/>
                <a:cs typeface="Calibri" panose="020F0502020204030204" pitchFamily="34" charset="0"/>
              </a:rPr>
              <a:t>Types of tenant</a:t>
            </a:r>
            <a:br>
              <a:rPr cap="none" dirty="0">
                <a:solidFill>
                  <a:schemeClr val="bg1">
                    <a:lumMod val="95000"/>
                  </a:schemeClr>
                </a:solidFill>
                <a:latin typeface="Calibri" panose="020F0502020204030204" pitchFamily="34" charset="0"/>
                <a:cs typeface="Calibri" panose="020F0502020204030204" pitchFamily="34" charset="0"/>
              </a:rPr>
            </a:br>
            <a:endParaRPr lang="en-US" cap="none" dirty="0">
              <a:ln>
                <a:noFill/>
              </a:ln>
              <a:solidFill>
                <a:srgbClr val="00B050"/>
              </a:solidFill>
              <a:latin typeface="Calibri" panose="020F0502020204030204" pitchFamily="34" charset="0"/>
              <a:cs typeface="Calibri" panose="020F0502020204030204" pitchFamily="34" charset="0"/>
            </a:endParaRPr>
          </a:p>
        </p:txBody>
      </p:sp>
      <p:sp>
        <p:nvSpPr>
          <p:cNvPr id="5" name="Rectangle 2">
            <a:extLst>
              <a:ext uri="{FF2B5EF4-FFF2-40B4-BE49-F238E27FC236}">
                <a16:creationId xmlns:a16="http://schemas.microsoft.com/office/drawing/2014/main" id="{3AE98DE7-5728-4665-BA1C-904B5C9F7D55}"/>
              </a:ext>
            </a:extLst>
          </p:cNvPr>
          <p:cNvSpPr>
            <a:spLocks noGrp="1" noChangeArrowheads="1"/>
          </p:cNvSpPr>
          <p:nvPr>
            <p:ph type="body" sz="quarter" idx="10"/>
          </p:nvPr>
        </p:nvSpPr>
        <p:spPr bwMode="auto">
          <a:xfrm>
            <a:off x="149838" y="1268760"/>
            <a:ext cx="10432346" cy="4678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You can restrict the types available by modifying the authority URL.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defTabSz="914400" eaLnBrk="0" fontAlgn="base" hangingPunct="0">
              <a:spcBef>
                <a:spcPct val="0"/>
              </a:spcBef>
              <a:spcAft>
                <a:spcPct val="0"/>
              </a:spcAft>
              <a:buClr>
                <a:srgbClr val="FFFF00"/>
              </a:buClr>
              <a:buSzTx/>
            </a:pPr>
            <a:r>
              <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https://login.microsoftonline.com/common/v2.0</a:t>
            </a:r>
          </a:p>
          <a:p>
            <a:pPr lvl="1" defTabSz="914400" eaLnBrk="0" fontAlgn="base" hangingPunct="0">
              <a:spcBef>
                <a:spcPct val="0"/>
              </a:spcBef>
              <a:spcAft>
                <a:spcPct val="0"/>
              </a:spcAft>
              <a:buClr>
                <a:srgbClr val="FFFF00"/>
              </a:buClr>
              <a:buSzTx/>
            </a:pPr>
            <a:r>
              <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The default, allows any account </a:t>
            </a:r>
          </a:p>
          <a:p>
            <a:pPr marL="457200" lvl="1" indent="0" defTabSz="914400" eaLnBrk="0" fontAlgn="base" hangingPunct="0">
              <a:spcBef>
                <a:spcPct val="0"/>
              </a:spcBef>
              <a:spcAft>
                <a:spcPct val="0"/>
              </a:spcAft>
              <a:buClr>
                <a:srgbClr val="FFFF00"/>
              </a:buClr>
              <a:buSzTx/>
              <a:buNone/>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r>
              <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https://login.microsoftonline.com/organizations/v2.0</a:t>
            </a:r>
          </a:p>
          <a:p>
            <a:pPr marR="0" lvl="1"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r>
              <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Allow only Azure AD/Office 365 accounts </a:t>
            </a:r>
          </a:p>
          <a:p>
            <a:pPr marL="457200" marR="0" lvl="1" indent="0" algn="l" defTabSz="914400" rtl="0" eaLnBrk="0" fontAlgn="base" latinLnBrk="0" hangingPunct="0">
              <a:lnSpc>
                <a:spcPct val="100000"/>
              </a:lnSpc>
              <a:spcBef>
                <a:spcPct val="0"/>
              </a:spcBef>
              <a:spcAft>
                <a:spcPct val="0"/>
              </a:spcAft>
              <a:buClr>
                <a:srgbClr val="FFFF00"/>
              </a:buClr>
              <a:buSz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r>
              <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https://login.microsoftonline.com/consumers/v2.0</a:t>
            </a:r>
          </a:p>
          <a:p>
            <a:pPr marR="0" lvl="1"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r>
              <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Allow only personal MS accounts </a:t>
            </a:r>
          </a:p>
          <a:p>
            <a:pPr marL="457200" marR="0" lvl="1" indent="0" algn="l" defTabSz="914400" rtl="0" eaLnBrk="0" fontAlgn="base" latinLnBrk="0" hangingPunct="0">
              <a:lnSpc>
                <a:spcPct val="100000"/>
              </a:lnSpc>
              <a:spcBef>
                <a:spcPct val="0"/>
              </a:spcBef>
              <a:spcAft>
                <a:spcPct val="0"/>
              </a:spcAft>
              <a:buClr>
                <a:srgbClr val="FFFF00"/>
              </a:buClr>
              <a:buSz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r>
              <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https://login.microsoftonline.com/{tenant-id}/v2.0</a:t>
            </a:r>
          </a:p>
          <a:p>
            <a:pPr marR="0" lvl="1"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4"/>
              <a:tabLst/>
            </a:pPr>
            <a:r>
              <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Allow only a specific Azure AD tenant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0388092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2080" y="324556"/>
            <a:ext cx="8382000" cy="941796"/>
          </a:xfrm>
        </p:spPr>
        <p:txBody>
          <a:bodyPr>
            <a:normAutofit fontScale="90000"/>
          </a:bodyPr>
          <a:lstStyle/>
          <a:p>
            <a:r>
              <a:rPr lang="en-US" sz="4400" cap="none" dirty="0">
                <a:solidFill>
                  <a:schemeClr val="bg1">
                    <a:lumMod val="95000"/>
                  </a:schemeClr>
                </a:solidFill>
                <a:latin typeface="Calibri" panose="020F0502020204030204" pitchFamily="34" charset="0"/>
                <a:cs typeface="Calibri" panose="020F0502020204030204" pitchFamily="34" charset="0"/>
              </a:rPr>
              <a:t>Resources / scopes</a:t>
            </a:r>
            <a:br>
              <a:rPr cap="none" dirty="0">
                <a:solidFill>
                  <a:schemeClr val="bg1">
                    <a:lumMod val="95000"/>
                  </a:schemeClr>
                </a:solidFill>
                <a:latin typeface="Calibri" panose="020F0502020204030204" pitchFamily="34" charset="0"/>
                <a:cs typeface="Calibri" panose="020F0502020204030204" pitchFamily="34" charset="0"/>
              </a:rPr>
            </a:br>
            <a:endParaRPr lang="en-US" cap="none" dirty="0">
              <a:ln>
                <a:noFill/>
              </a:ln>
              <a:solidFill>
                <a:srgbClr val="00B050"/>
              </a:solidFill>
              <a:latin typeface="Calibri" panose="020F0502020204030204" pitchFamily="34" charset="0"/>
              <a:cs typeface="Calibri" panose="020F0502020204030204" pitchFamily="34" charset="0"/>
            </a:endParaRPr>
          </a:p>
        </p:txBody>
      </p:sp>
      <p:sp>
        <p:nvSpPr>
          <p:cNvPr id="5" name="Rectangle 2">
            <a:extLst>
              <a:ext uri="{FF2B5EF4-FFF2-40B4-BE49-F238E27FC236}">
                <a16:creationId xmlns:a16="http://schemas.microsoft.com/office/drawing/2014/main" id="{3AE98DE7-5728-4665-BA1C-904B5C9F7D55}"/>
              </a:ext>
            </a:extLst>
          </p:cNvPr>
          <p:cNvSpPr>
            <a:spLocks noGrp="1" noChangeArrowheads="1"/>
          </p:cNvSpPr>
          <p:nvPr>
            <p:ph type="body" sz="quarter" idx="10"/>
          </p:nvPr>
        </p:nvSpPr>
        <p:spPr bwMode="auto">
          <a:xfrm>
            <a:off x="132080" y="1487696"/>
            <a:ext cx="10859007" cy="4585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accent1">
                    <a:lumMod val="60000"/>
                    <a:lumOff val="40000"/>
                  </a:schemeClr>
                </a:solidFill>
                <a:effectLst/>
                <a:latin typeface="Arial" panose="020B0604020202020204" pitchFamily="34" charset="0"/>
              </a:rPr>
              <a:t>ADAL</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accent1">
                  <a:lumMod val="60000"/>
                  <a:lumOff val="40000"/>
                </a:schemeClr>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accent1">
                    <a:lumMod val="60000"/>
                    <a:lumOff val="40000"/>
                  </a:schemeClr>
                </a:solidFill>
                <a:effectLst/>
                <a:latin typeface="Arial" panose="020B0604020202020204" pitchFamily="34" charset="0"/>
              </a:rPr>
              <a:t>Resource URI</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accent1">
                  <a:lumMod val="60000"/>
                  <a:lumOff val="40000"/>
                </a:schemeClr>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accent1">
                    <a:lumMod val="60000"/>
                    <a:lumOff val="40000"/>
                  </a:schemeClr>
                </a:solidFill>
                <a:effectLst/>
                <a:latin typeface="Arial" panose="020B0604020202020204" pitchFamily="34" charset="0"/>
                <a:hlinkClick r:id="rId2">
                  <a:extLst>
                    <a:ext uri="{A12FA001-AC4F-418D-AE19-62706E023703}">
                      <ahyp:hlinkClr xmlns:ahyp="http://schemas.microsoft.com/office/drawing/2018/hyperlinkcolor" val="tx"/>
                    </a:ext>
                  </a:extLst>
                </a:hlinkClick>
              </a:rPr>
              <a:t>https://graph.</a:t>
            </a:r>
            <a:r>
              <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microsoft</a:t>
            </a:r>
            <a:r>
              <a:rPr kumimoji="0" lang="en-US" altLang="en-US" sz="1800" b="0" i="0" u="none" strike="noStrike" cap="none" normalizeH="0" baseline="0" dirty="0">
                <a:ln>
                  <a:noFill/>
                </a:ln>
                <a:solidFill>
                  <a:schemeClr val="accent1">
                    <a:lumMod val="60000"/>
                    <a:lumOff val="40000"/>
                  </a:schemeClr>
                </a:solidFill>
                <a:effectLst/>
                <a:latin typeface="Arial" panose="020B0604020202020204" pitchFamily="34" charset="0"/>
                <a:hlinkClick r:id="rId2">
                  <a:extLst>
                    <a:ext uri="{A12FA001-AC4F-418D-AE19-62706E023703}">
                      <ahyp:hlinkClr xmlns:ahyp="http://schemas.microsoft.com/office/drawing/2018/hyperlinkcolor" val="tx"/>
                    </a:ext>
                  </a:extLst>
                </a:hlinkClick>
              </a:rPr>
              <a:t>.com</a:t>
            </a:r>
            <a:endParaRPr kumimoji="0" lang="en-US" altLang="en-US" sz="1800" b="0" i="0" u="none" strike="noStrike" cap="none" normalizeH="0" baseline="0" dirty="0">
              <a:ln>
                <a:noFill/>
              </a:ln>
              <a:solidFill>
                <a:schemeClr val="accent1">
                  <a:lumMod val="60000"/>
                  <a:lumOff val="4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accent1">
                  <a:lumMod val="60000"/>
                  <a:lumOff val="40000"/>
                </a:schemeClr>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accent1">
                    <a:lumMod val="60000"/>
                    <a:lumOff val="40000"/>
                  </a:schemeClr>
                </a:solidFill>
                <a:effectLst/>
                <a:latin typeface="Arial" panose="020B0604020202020204" pitchFamily="34" charset="0"/>
              </a:rPr>
              <a:t>MSAL</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accent1">
                  <a:lumMod val="60000"/>
                  <a:lumOff val="40000"/>
                </a:schemeClr>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accent1">
                    <a:lumMod val="60000"/>
                    <a:lumOff val="40000"/>
                  </a:schemeClr>
                </a:solidFill>
                <a:effectLst/>
                <a:latin typeface="Arial" panose="020B0604020202020204" pitchFamily="34" charset="0"/>
              </a:rPr>
              <a:t>Scope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accent1">
                  <a:lumMod val="60000"/>
                  <a:lumOff val="40000"/>
                </a:schemeClr>
              </a:solidFill>
              <a:latin typeface="Arial" panose="020B0604020202020204" pitchFamily="34" charset="0"/>
            </a:endParaRPr>
          </a:p>
          <a:p>
            <a:pPr marL="0" indent="0" defTabSz="914400" eaLnBrk="0" fontAlgn="base" hangingPunct="0">
              <a:spcBef>
                <a:spcPct val="0"/>
              </a:spcBef>
              <a:spcAft>
                <a:spcPct val="0"/>
              </a:spcAft>
              <a:buClrTx/>
              <a:buSzTx/>
              <a:buNone/>
            </a:pPr>
            <a:r>
              <a:rPr lang="en-US" altLang="en-US" sz="1800" dirty="0">
                <a:solidFill>
                  <a:schemeClr val="accent1">
                    <a:lumMod val="60000"/>
                    <a:lumOff val="40000"/>
                  </a:schemeClr>
                </a:solidFill>
                <a:latin typeface="Arial" panose="020B0604020202020204" pitchFamily="34" charset="0"/>
                <a:hlinkClick r:id="rId3">
                  <a:extLst>
                    <a:ext uri="{A12FA001-AC4F-418D-AE19-62706E023703}">
                      <ahyp:hlinkClr xmlns:ahyp="http://schemas.microsoft.com/office/drawing/2018/hyperlinkcolor" val="tx"/>
                    </a:ext>
                  </a:extLst>
                </a:hlinkClick>
              </a:rPr>
              <a:t>https://graph.microsoft.com/Calendars.Read</a:t>
            </a:r>
            <a:endParaRPr lang="en-US" altLang="en-US" sz="1800" dirty="0">
              <a:solidFill>
                <a:schemeClr val="accent1">
                  <a:lumMod val="60000"/>
                  <a:lumOff val="40000"/>
                </a:schemeClr>
              </a:solidFill>
              <a:latin typeface="Arial" panose="020B0604020202020204" pitchFamily="34" charset="0"/>
            </a:endParaRPr>
          </a:p>
          <a:p>
            <a:pPr marL="0" indent="0" defTabSz="914400" eaLnBrk="0" fontAlgn="base" hangingPunct="0">
              <a:spcBef>
                <a:spcPct val="0"/>
              </a:spcBef>
              <a:spcAft>
                <a:spcPct val="0"/>
              </a:spcAft>
              <a:buClrTx/>
              <a:buSzTx/>
              <a:buNone/>
            </a:pPr>
            <a:endParaRPr lang="en-US" altLang="en-US" sz="1800" dirty="0">
              <a:solidFill>
                <a:schemeClr val="accent1">
                  <a:lumMod val="60000"/>
                  <a:lumOff val="40000"/>
                </a:schemeClr>
              </a:solidFill>
              <a:latin typeface="Arial" panose="020B0604020202020204" pitchFamily="34" charset="0"/>
            </a:endParaRPr>
          </a:p>
          <a:p>
            <a:pPr marL="0" indent="0" defTabSz="914400" eaLnBrk="0" fontAlgn="base" hangingPunct="0">
              <a:spcBef>
                <a:spcPct val="0"/>
              </a:spcBef>
              <a:spcAft>
                <a:spcPct val="0"/>
              </a:spcAft>
              <a:buClrTx/>
              <a:buSzTx/>
              <a:buNone/>
            </a:pPr>
            <a:r>
              <a:rPr lang="en-US" altLang="en-US" sz="1800" dirty="0">
                <a:solidFill>
                  <a:schemeClr val="accent1">
                    <a:lumMod val="60000"/>
                    <a:lumOff val="40000"/>
                  </a:schemeClr>
                </a:solidFill>
                <a:latin typeface="Arial" panose="020B0604020202020204" pitchFamily="34" charset="0"/>
              </a:rPr>
              <a:t>Scope=Calendars.Read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1025632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2080" y="324556"/>
            <a:ext cx="8382000" cy="941796"/>
          </a:xfrm>
        </p:spPr>
        <p:txBody>
          <a:bodyPr>
            <a:normAutofit fontScale="90000"/>
          </a:bodyPr>
          <a:lstStyle/>
          <a:p>
            <a:r>
              <a:rPr lang="en-US" sz="4400" cap="none" dirty="0">
                <a:solidFill>
                  <a:schemeClr val="bg1">
                    <a:lumMod val="95000"/>
                  </a:schemeClr>
                </a:solidFill>
                <a:latin typeface="Calibri" panose="020F0502020204030204" pitchFamily="34" charset="0"/>
                <a:cs typeface="Calibri" panose="020F0502020204030204" pitchFamily="34" charset="0"/>
              </a:rPr>
              <a:t>The rest</a:t>
            </a:r>
            <a:br>
              <a:rPr cap="none" dirty="0">
                <a:solidFill>
                  <a:schemeClr val="bg1">
                    <a:lumMod val="95000"/>
                  </a:schemeClr>
                </a:solidFill>
                <a:latin typeface="Calibri" panose="020F0502020204030204" pitchFamily="34" charset="0"/>
                <a:cs typeface="Calibri" panose="020F0502020204030204" pitchFamily="34" charset="0"/>
              </a:rPr>
            </a:br>
            <a:endParaRPr lang="en-US" cap="none" dirty="0">
              <a:ln>
                <a:noFill/>
              </a:ln>
              <a:solidFill>
                <a:srgbClr val="00B050"/>
              </a:solidFill>
              <a:latin typeface="Calibri" panose="020F0502020204030204" pitchFamily="34" charset="0"/>
              <a:cs typeface="Calibri" panose="020F0502020204030204" pitchFamily="34" charset="0"/>
            </a:endParaRPr>
          </a:p>
        </p:txBody>
      </p:sp>
      <p:sp>
        <p:nvSpPr>
          <p:cNvPr id="5" name="Rectangle 2">
            <a:extLst>
              <a:ext uri="{FF2B5EF4-FFF2-40B4-BE49-F238E27FC236}">
                <a16:creationId xmlns:a16="http://schemas.microsoft.com/office/drawing/2014/main" id="{3AE98DE7-5728-4665-BA1C-904B5C9F7D55}"/>
              </a:ext>
            </a:extLst>
          </p:cNvPr>
          <p:cNvSpPr>
            <a:spLocks noGrp="1" noChangeArrowheads="1"/>
          </p:cNvSpPr>
          <p:nvPr>
            <p:ph type="body" sz="quarter" idx="10"/>
          </p:nvPr>
        </p:nvSpPr>
        <p:spPr bwMode="auto">
          <a:xfrm>
            <a:off x="132080" y="1166071"/>
            <a:ext cx="10859007" cy="5229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accent1">
                    <a:lumMod val="60000"/>
                    <a:lumOff val="40000"/>
                  </a:schemeClr>
                </a:solidFill>
                <a:effectLst/>
                <a:latin typeface="Arial" panose="020B0604020202020204" pitchFamily="34" charset="0"/>
              </a:rPr>
              <a:t>MSAL - ADFS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accent1">
                  <a:lumMod val="60000"/>
                  <a:lumOff val="40000"/>
                </a:schemeClr>
              </a:solidFill>
              <a:latin typeface="Arial" panose="020B0604020202020204" pitchFamily="34" charset="0"/>
            </a:endParaRPr>
          </a:p>
          <a:p>
            <a:pPr>
              <a:buClr>
                <a:srgbClr val="FFFF00"/>
              </a:buClr>
              <a:buFont typeface="Webdings" panose="05030102010509060703" pitchFamily="18" charset="2"/>
              <a:buChar char="4"/>
            </a:pPr>
            <a:r>
              <a:rPr lang="en-US" sz="1800" dirty="0">
                <a:solidFill>
                  <a:schemeClr val="accent1">
                    <a:lumMod val="60000"/>
                    <a:lumOff val="40000"/>
                  </a:schemeClr>
                </a:solidFill>
              </a:rPr>
              <a:t>MSAL connects to Azure AD, which is federated with AD FS</a:t>
            </a:r>
            <a:endParaRPr lang="en-US" altLang="en-US" sz="1800" dirty="0">
              <a:solidFill>
                <a:schemeClr val="accent1">
                  <a:lumMod val="60000"/>
                  <a:lumOff val="40000"/>
                </a:schemeClr>
              </a:solidFill>
              <a:latin typeface="Arial" panose="020B0604020202020204" pitchFamily="34" charset="0"/>
            </a:endParaRPr>
          </a:p>
          <a:p>
            <a:pPr>
              <a:buClr>
                <a:srgbClr val="FFFF00"/>
              </a:buClr>
              <a:buFont typeface="Webdings" panose="05030102010509060703" pitchFamily="18" charset="2"/>
              <a:buChar char="4"/>
            </a:pPr>
            <a:r>
              <a:rPr lang="en-US" sz="1800" dirty="0">
                <a:solidFill>
                  <a:schemeClr val="accent1">
                    <a:lumMod val="60000"/>
                    <a:lumOff val="40000"/>
                  </a:schemeClr>
                </a:solidFill>
              </a:rPr>
              <a:t>MSAL connects directly to AD FS (Server 2019) (Azure Stack)</a:t>
            </a:r>
          </a:p>
          <a:p>
            <a:pPr>
              <a:buClr>
                <a:srgbClr val="FFFF00"/>
              </a:buClr>
              <a:buFont typeface="Webdings" panose="05030102010509060703" pitchFamily="18" charset="2"/>
              <a:buChar char="4"/>
            </a:pPr>
            <a:r>
              <a:rPr lang="en-US" sz="1800" dirty="0">
                <a:solidFill>
                  <a:schemeClr val="accent1">
                    <a:lumMod val="60000"/>
                    <a:lumOff val="40000"/>
                  </a:schemeClr>
                </a:solidFill>
              </a:rPr>
              <a:t>Can use ADAL (Samples available)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accent1">
                  <a:lumMod val="60000"/>
                  <a:lumOff val="40000"/>
                </a:schemeClr>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accent1">
                    <a:lumMod val="60000"/>
                    <a:lumOff val="40000"/>
                  </a:schemeClr>
                </a:solidFill>
                <a:effectLst/>
                <a:latin typeface="Arial" panose="020B0604020202020204" pitchFamily="34" charset="0"/>
              </a:rPr>
              <a:t>MSAL – Azure AD B2C</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accent1">
                  <a:lumMod val="60000"/>
                  <a:lumOff val="40000"/>
                </a:schemeClr>
              </a:solidFill>
              <a:latin typeface="Arial" panose="020B0604020202020204" pitchFamily="34" charset="0"/>
            </a:endParaRPr>
          </a:p>
          <a:p>
            <a:pPr defTabSz="914400" eaLnBrk="0" fontAlgn="base" hangingPunct="0">
              <a:spcBef>
                <a:spcPct val="0"/>
              </a:spcBef>
              <a:spcAft>
                <a:spcPct val="0"/>
              </a:spcAft>
              <a:buClr>
                <a:srgbClr val="FFFF00"/>
              </a:buClr>
              <a:buSzTx/>
              <a:buFont typeface="Webdings" panose="05030102010509060703" pitchFamily="18" charset="2"/>
              <a:buChar char="4"/>
            </a:pPr>
            <a:r>
              <a:rPr kumimoji="0" lang="en-US" altLang="en-US" sz="1800" b="0" i="0" u="none" strike="noStrike" cap="none" normalizeH="0" baseline="0" dirty="0">
                <a:ln>
                  <a:noFill/>
                </a:ln>
                <a:solidFill>
                  <a:schemeClr val="accent1">
                    <a:lumMod val="60000"/>
                    <a:lumOff val="40000"/>
                  </a:schemeClr>
                </a:solidFill>
                <a:effectLst/>
                <a:latin typeface="Arial" panose="020B0604020202020204" pitchFamily="34" charset="0"/>
              </a:rPr>
              <a:t>JS</a:t>
            </a:r>
          </a:p>
          <a:p>
            <a:pPr marL="0" indent="0" defTabSz="914400" eaLnBrk="0" fontAlgn="base" hangingPunct="0">
              <a:spcBef>
                <a:spcPct val="0"/>
              </a:spcBef>
              <a:spcAft>
                <a:spcPct val="0"/>
              </a:spcAft>
              <a:buClr>
                <a:srgbClr val="FFFF00"/>
              </a:buClr>
              <a:buSzTx/>
              <a:buNone/>
            </a:pPr>
            <a:endParaRPr lang="en-US" altLang="en-US" sz="1800" dirty="0">
              <a:solidFill>
                <a:schemeClr val="accent1">
                  <a:lumMod val="60000"/>
                  <a:lumOff val="40000"/>
                </a:schemeClr>
              </a:solidFill>
              <a:latin typeface="Arial" panose="020B0604020202020204" pitchFamily="34" charset="0"/>
            </a:endParaRPr>
          </a:p>
          <a:p>
            <a:pPr defTabSz="914400" eaLnBrk="0" fontAlgn="base" hangingPunct="0">
              <a:spcBef>
                <a:spcPct val="0"/>
              </a:spcBef>
              <a:spcAft>
                <a:spcPct val="0"/>
              </a:spcAft>
              <a:buClr>
                <a:srgbClr val="FFFF00"/>
              </a:buClr>
              <a:buSzTx/>
              <a:buFont typeface="Webdings" panose="05030102010509060703" pitchFamily="18" charset="2"/>
              <a:buChar char="4"/>
            </a:pPr>
            <a:r>
              <a:rPr kumimoji="0" lang="en-US" altLang="en-US" sz="1800" b="0" i="0" u="none" strike="noStrike" cap="none" normalizeH="0" baseline="0" dirty="0">
                <a:ln>
                  <a:noFill/>
                </a:ln>
                <a:solidFill>
                  <a:schemeClr val="accent1">
                    <a:lumMod val="60000"/>
                    <a:lumOff val="40000"/>
                  </a:schemeClr>
                </a:solidFill>
                <a:effectLst/>
                <a:latin typeface="Arial" panose="020B0604020202020204" pitchFamily="34" charset="0"/>
              </a:rPr>
              <a:t>.NET</a:t>
            </a:r>
          </a:p>
          <a:p>
            <a:pPr marL="0" indent="0" defTabSz="914400" eaLnBrk="0" fontAlgn="base" hangingPunct="0">
              <a:spcBef>
                <a:spcPct val="0"/>
              </a:spcBef>
              <a:spcAft>
                <a:spcPct val="0"/>
              </a:spcAft>
              <a:buClr>
                <a:srgbClr val="FFFF00"/>
              </a:buClr>
              <a:buSzTx/>
              <a:buNone/>
            </a:pPr>
            <a:endParaRPr kumimoji="0" lang="en-US" altLang="en-US" sz="1800" b="0" i="0" u="none" strike="noStrike" cap="none" normalizeH="0" baseline="0" dirty="0">
              <a:ln>
                <a:noFill/>
              </a:ln>
              <a:solidFill>
                <a:schemeClr val="accent1">
                  <a:lumMod val="60000"/>
                  <a:lumOff val="40000"/>
                </a:schemeClr>
              </a:solidFill>
              <a:effectLst/>
              <a:latin typeface="Arial" panose="020B0604020202020204" pitchFamily="34" charset="0"/>
            </a:endParaRPr>
          </a:p>
          <a:p>
            <a:pPr defTabSz="914400" eaLnBrk="0" fontAlgn="base" hangingPunct="0">
              <a:spcBef>
                <a:spcPct val="0"/>
              </a:spcBef>
              <a:spcAft>
                <a:spcPct val="0"/>
              </a:spcAft>
              <a:buClr>
                <a:srgbClr val="FFFF00"/>
              </a:buClr>
              <a:buSzTx/>
              <a:buFont typeface="Webdings" panose="05030102010509060703" pitchFamily="18" charset="2"/>
              <a:buChar char="4"/>
            </a:pPr>
            <a:r>
              <a:rPr lang="en-US" altLang="en-US" sz="1800" dirty="0">
                <a:solidFill>
                  <a:schemeClr val="accent1">
                    <a:lumMod val="60000"/>
                    <a:lumOff val="40000"/>
                  </a:schemeClr>
                </a:solidFill>
                <a:latin typeface="Arial" panose="020B0604020202020204" pitchFamily="34" charset="0"/>
              </a:rPr>
              <a:t>Samples available</a:t>
            </a:r>
            <a:endParaRPr kumimoji="0" lang="en-US" altLang="en-US" sz="1800" b="0" i="0" u="none" strike="noStrike" cap="none" normalizeH="0" baseline="0" dirty="0">
              <a:ln>
                <a:noFill/>
              </a:ln>
              <a:solidFill>
                <a:schemeClr val="accent1">
                  <a:lumMod val="60000"/>
                  <a:lumOff val="4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accent1">
                  <a:lumMod val="60000"/>
                  <a:lumOff val="40000"/>
                </a:schemeClr>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6586101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04A893-085A-44C1-B23F-6C3080996512}"/>
              </a:ext>
            </a:extLst>
          </p:cNvPr>
          <p:cNvPicPr>
            <a:picLocks noChangeAspect="1"/>
          </p:cNvPicPr>
          <p:nvPr/>
        </p:nvPicPr>
        <p:blipFill>
          <a:blip r:embed="rId2"/>
          <a:stretch>
            <a:fillRect/>
          </a:stretch>
        </p:blipFill>
        <p:spPr>
          <a:xfrm>
            <a:off x="690648" y="941796"/>
            <a:ext cx="10810703" cy="5489484"/>
          </a:xfrm>
          <a:prstGeom prst="rect">
            <a:avLst/>
          </a:prstGeom>
        </p:spPr>
      </p:pic>
      <p:sp>
        <p:nvSpPr>
          <p:cNvPr id="3" name="Title 1">
            <a:extLst>
              <a:ext uri="{FF2B5EF4-FFF2-40B4-BE49-F238E27FC236}">
                <a16:creationId xmlns:a16="http://schemas.microsoft.com/office/drawing/2014/main" id="{8B34415A-6020-42A8-9198-EC2FBCCB0E7D}"/>
              </a:ext>
            </a:extLst>
          </p:cNvPr>
          <p:cNvSpPr>
            <a:spLocks noGrp="1"/>
          </p:cNvSpPr>
          <p:nvPr>
            <p:ph type="title"/>
          </p:nvPr>
        </p:nvSpPr>
        <p:spPr>
          <a:xfrm>
            <a:off x="761537" y="0"/>
            <a:ext cx="8942447" cy="941796"/>
          </a:xfrm>
        </p:spPr>
        <p:txBody>
          <a:bodyPr>
            <a:normAutofit/>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ADAL – MSAL - code</a:t>
            </a:r>
            <a:endParaRPr lang="en-US" sz="4000" cap="none" dirty="0">
              <a:ln>
                <a:noFill/>
              </a:ln>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1553919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F402C2-889A-48AE-B99B-C0F9FCA8AE6F}"/>
              </a:ext>
            </a:extLst>
          </p:cNvPr>
          <p:cNvPicPr>
            <a:picLocks noChangeAspect="1"/>
          </p:cNvPicPr>
          <p:nvPr/>
        </p:nvPicPr>
        <p:blipFill>
          <a:blip r:embed="rId2"/>
          <a:stretch>
            <a:fillRect/>
          </a:stretch>
        </p:blipFill>
        <p:spPr>
          <a:xfrm>
            <a:off x="2743200" y="0"/>
            <a:ext cx="6848272" cy="6858000"/>
          </a:xfrm>
          <a:prstGeom prst="rect">
            <a:avLst/>
          </a:prstGeom>
        </p:spPr>
      </p:pic>
    </p:spTree>
    <p:extLst>
      <p:ext uri="{BB962C8B-B14F-4D97-AF65-F5344CB8AC3E}">
        <p14:creationId xmlns:p14="http://schemas.microsoft.com/office/powerpoint/2010/main" val="8958520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E3AD78-2105-42D7-8347-2BED6CBEC135}"/>
              </a:ext>
            </a:extLst>
          </p:cNvPr>
          <p:cNvSpPr/>
          <p:nvPr/>
        </p:nvSpPr>
        <p:spPr>
          <a:xfrm>
            <a:off x="1424759" y="771804"/>
            <a:ext cx="7328624" cy="4401205"/>
          </a:xfrm>
          <a:prstGeom prst="rect">
            <a:avLst/>
          </a:prstGeom>
        </p:spPr>
        <p:txBody>
          <a:bodyPr wrap="square">
            <a:spAutoFit/>
          </a:bodyPr>
          <a:lstStyle/>
          <a:p>
            <a:r>
              <a:rPr lang="en-US" sz="4000" dirty="0">
                <a:solidFill>
                  <a:schemeClr val="accent1">
                    <a:lumMod val="60000"/>
                    <a:lumOff val="40000"/>
                  </a:schemeClr>
                </a:solidFill>
                <a:latin typeface="Calibri" panose="020F0502020204030204" pitchFamily="34" charset="0"/>
                <a:cs typeface="Calibri" panose="020F0502020204030204" pitchFamily="34" charset="0"/>
              </a:rPr>
              <a:t>The Demo</a:t>
            </a:r>
          </a:p>
          <a:p>
            <a:endParaRPr lang="en-US" sz="4000" dirty="0">
              <a:solidFill>
                <a:schemeClr val="accent1">
                  <a:lumMod val="60000"/>
                  <a:lumOff val="40000"/>
                </a:schemeClr>
              </a:solidFill>
              <a:latin typeface="Calibri" panose="020F0502020204030204" pitchFamily="34" charset="0"/>
              <a:cs typeface="Calibri" panose="020F0502020204030204" pitchFamily="34" charset="0"/>
            </a:endParaRPr>
          </a:p>
          <a:p>
            <a:pPr marL="457200" indent="-457200">
              <a:buClr>
                <a:srgbClr val="FFFF00"/>
              </a:buClr>
              <a:buFont typeface="Webdings" panose="05030102010509060703" pitchFamily="18" charset="2"/>
              <a:buChar char="4"/>
            </a:pPr>
            <a:r>
              <a:rPr lang="en-US" sz="3200" dirty="0">
                <a:solidFill>
                  <a:schemeClr val="accent1">
                    <a:lumMod val="60000"/>
                    <a:lumOff val="40000"/>
                  </a:schemeClr>
                </a:solidFill>
                <a:latin typeface="Calibri" panose="020F0502020204030204" pitchFamily="34" charset="0"/>
                <a:cs typeface="Calibri" panose="020F0502020204030204" pitchFamily="34" charset="0"/>
              </a:rPr>
              <a:t>The old way</a:t>
            </a:r>
          </a:p>
          <a:p>
            <a:pPr marL="457200" indent="-457200">
              <a:buClr>
                <a:srgbClr val="FFFF00"/>
              </a:buClr>
              <a:buFont typeface="Webdings" panose="05030102010509060703" pitchFamily="18" charset="2"/>
              <a:buChar char="4"/>
            </a:pPr>
            <a:r>
              <a:rPr lang="en-US" sz="3200" dirty="0">
                <a:solidFill>
                  <a:schemeClr val="accent1">
                    <a:lumMod val="60000"/>
                    <a:lumOff val="40000"/>
                  </a:schemeClr>
                </a:solidFill>
                <a:latin typeface="Calibri" panose="020F0502020204030204" pitchFamily="34" charset="0"/>
                <a:cs typeface="Calibri" panose="020F0502020204030204" pitchFamily="34" charset="0"/>
              </a:rPr>
              <a:t>Connected Services</a:t>
            </a:r>
          </a:p>
          <a:p>
            <a:pPr marL="457200" indent="-457200">
              <a:buClr>
                <a:srgbClr val="FFFF00"/>
              </a:buClr>
              <a:buFont typeface="Webdings" panose="05030102010509060703" pitchFamily="18" charset="2"/>
              <a:buChar char="4"/>
            </a:pPr>
            <a:r>
              <a:rPr lang="en-US" sz="3200" dirty="0">
                <a:solidFill>
                  <a:schemeClr val="accent1">
                    <a:lumMod val="60000"/>
                    <a:lumOff val="40000"/>
                  </a:schemeClr>
                </a:solidFill>
                <a:latin typeface="Calibri" panose="020F0502020204030204" pitchFamily="34" charset="0"/>
                <a:cs typeface="Calibri" panose="020F0502020204030204" pitchFamily="34" charset="0"/>
              </a:rPr>
              <a:t>.NET Core B2C</a:t>
            </a:r>
          </a:p>
          <a:p>
            <a:pPr marL="457200" indent="-457200">
              <a:buClr>
                <a:srgbClr val="FFFF00"/>
              </a:buClr>
              <a:buFont typeface="Webdings" panose="05030102010509060703" pitchFamily="18" charset="2"/>
              <a:buChar char="4"/>
            </a:pPr>
            <a:r>
              <a:rPr lang="en-US" sz="3200" dirty="0">
                <a:solidFill>
                  <a:schemeClr val="accent1">
                    <a:lumMod val="60000"/>
                    <a:lumOff val="40000"/>
                  </a:schemeClr>
                </a:solidFill>
                <a:latin typeface="Calibri" panose="020F0502020204030204" pitchFamily="34" charset="0"/>
                <a:cs typeface="Calibri" panose="020F0502020204030204" pitchFamily="34" charset="0"/>
              </a:rPr>
              <a:t>New application registration</a:t>
            </a:r>
          </a:p>
          <a:p>
            <a:pPr marL="457200" indent="-457200">
              <a:buClr>
                <a:srgbClr val="FFFF00"/>
              </a:buClr>
              <a:buFont typeface="Webdings" panose="05030102010509060703" pitchFamily="18" charset="2"/>
              <a:buChar char="4"/>
            </a:pPr>
            <a:r>
              <a:rPr lang="en-US" sz="3200" dirty="0">
                <a:solidFill>
                  <a:schemeClr val="accent1">
                    <a:lumMod val="60000"/>
                    <a:lumOff val="40000"/>
                  </a:schemeClr>
                </a:solidFill>
                <a:latin typeface="Calibri" panose="020F0502020204030204" pitchFamily="34" charset="0"/>
                <a:cs typeface="Calibri" panose="020F0502020204030204" pitchFamily="34" charset="0"/>
              </a:rPr>
              <a:t>Samples</a:t>
            </a:r>
          </a:p>
          <a:p>
            <a:endParaRPr lang="en-NZ" sz="4000" dirty="0"/>
          </a:p>
        </p:txBody>
      </p:sp>
    </p:spTree>
    <p:extLst>
      <p:ext uri="{BB962C8B-B14F-4D97-AF65-F5344CB8AC3E}">
        <p14:creationId xmlns:p14="http://schemas.microsoft.com/office/powerpoint/2010/main" val="76153813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E3AD78-2105-42D7-8347-2BED6CBEC135}"/>
              </a:ext>
            </a:extLst>
          </p:cNvPr>
          <p:cNvSpPr/>
          <p:nvPr/>
        </p:nvSpPr>
        <p:spPr>
          <a:xfrm>
            <a:off x="1327589" y="0"/>
            <a:ext cx="4241097" cy="707886"/>
          </a:xfrm>
          <a:prstGeom prst="rect">
            <a:avLst/>
          </a:prstGeom>
        </p:spPr>
        <p:txBody>
          <a:bodyPr wrap="none">
            <a:spAutoFit/>
          </a:bodyPr>
          <a:lstStyle/>
          <a:p>
            <a:r>
              <a:rPr lang="en-US" sz="4000" dirty="0">
                <a:solidFill>
                  <a:schemeClr val="bg1">
                    <a:lumMod val="95000"/>
                  </a:schemeClr>
                </a:solidFill>
                <a:latin typeface="Calibri" panose="020F0502020204030204" pitchFamily="34" charset="0"/>
                <a:cs typeface="Calibri" panose="020F0502020204030204" pitchFamily="34" charset="0"/>
              </a:rPr>
              <a:t>Connected Services</a:t>
            </a:r>
            <a:endParaRPr lang="en-NZ" sz="4000" dirty="0"/>
          </a:p>
        </p:txBody>
      </p:sp>
      <p:pic>
        <p:nvPicPr>
          <p:cNvPr id="3" name="Picture 2">
            <a:extLst>
              <a:ext uri="{FF2B5EF4-FFF2-40B4-BE49-F238E27FC236}">
                <a16:creationId xmlns:a16="http://schemas.microsoft.com/office/drawing/2014/main" id="{76EF6A3B-C981-4D6B-BFFF-1D55B800138A}"/>
              </a:ext>
            </a:extLst>
          </p:cNvPr>
          <p:cNvPicPr>
            <a:picLocks noChangeAspect="1"/>
          </p:cNvPicPr>
          <p:nvPr/>
        </p:nvPicPr>
        <p:blipFill>
          <a:blip r:embed="rId2"/>
          <a:stretch>
            <a:fillRect/>
          </a:stretch>
        </p:blipFill>
        <p:spPr>
          <a:xfrm>
            <a:off x="1327589" y="1156628"/>
            <a:ext cx="8382726" cy="5164273"/>
          </a:xfrm>
          <a:prstGeom prst="rect">
            <a:avLst/>
          </a:prstGeom>
        </p:spPr>
      </p:pic>
    </p:spTree>
    <p:extLst>
      <p:ext uri="{BB962C8B-B14F-4D97-AF65-F5344CB8AC3E}">
        <p14:creationId xmlns:p14="http://schemas.microsoft.com/office/powerpoint/2010/main" val="145039478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682CF5-8C7F-4E8B-B7AE-9273AAFF65A5}"/>
              </a:ext>
            </a:extLst>
          </p:cNvPr>
          <p:cNvSpPr>
            <a:spLocks noGrp="1"/>
          </p:cNvSpPr>
          <p:nvPr>
            <p:ph type="title"/>
          </p:nvPr>
        </p:nvSpPr>
        <p:spPr/>
        <p:txBody>
          <a:bodyPr/>
          <a:lstStyle/>
          <a:p>
            <a:r>
              <a:rPr lang="en-US"/>
              <a:t>It’s EASY and you get stuff for FREE</a:t>
            </a:r>
          </a:p>
        </p:txBody>
      </p:sp>
      <p:sp>
        <p:nvSpPr>
          <p:cNvPr id="6" name="Content Placeholder 5">
            <a:extLst>
              <a:ext uri="{FF2B5EF4-FFF2-40B4-BE49-F238E27FC236}">
                <a16:creationId xmlns:a16="http://schemas.microsoft.com/office/drawing/2014/main" id="{2E47BBAA-E46C-411D-8E83-04CB8C9FB41C}"/>
              </a:ext>
            </a:extLst>
          </p:cNvPr>
          <p:cNvSpPr>
            <a:spLocks noGrp="1"/>
          </p:cNvSpPr>
          <p:nvPr>
            <p:ph sz="quarter" idx="10"/>
          </p:nvPr>
        </p:nvSpPr>
        <p:spPr>
          <a:xfrm>
            <a:off x="586581" y="1394995"/>
            <a:ext cx="11018838" cy="3077766"/>
          </a:xfrm>
        </p:spPr>
        <p:txBody>
          <a:bodyPr vert="horz" wrap="square" lIns="0" tIns="0" rIns="0" bIns="0" rtlCol="0" anchor="t">
            <a:spAutoFit/>
          </a:bodyPr>
          <a:lstStyle/>
          <a:p>
            <a:pPr marL="0" indent="0">
              <a:buNone/>
            </a:pPr>
            <a:r>
              <a:rPr lang="en-US" sz="3200" dirty="0"/>
              <a:t>It’s easy:</a:t>
            </a:r>
          </a:p>
          <a:p>
            <a:pPr lvl="1"/>
            <a:r>
              <a:rPr lang="en-US" sz="2400" dirty="0"/>
              <a:t>Register your app</a:t>
            </a:r>
          </a:p>
          <a:p>
            <a:pPr lvl="1"/>
            <a:r>
              <a:rPr lang="en-US" sz="2400" dirty="0"/>
              <a:t>Use a </a:t>
            </a:r>
            <a:r>
              <a:rPr lang="en-US" sz="2400" dirty="0" err="1"/>
              <a:t>quickstart</a:t>
            </a:r>
            <a:endParaRPr lang="en-US" sz="2400" dirty="0"/>
          </a:p>
          <a:p>
            <a:pPr lvl="1"/>
            <a:r>
              <a:rPr lang="en-US" sz="2400" dirty="0"/>
              <a:t>Request permission to data</a:t>
            </a:r>
          </a:p>
          <a:p>
            <a:pPr lvl="1"/>
            <a:endParaRPr lang="en-US" sz="1200" dirty="0">
              <a:solidFill>
                <a:schemeClr val="tx1"/>
              </a:solidFill>
              <a:cs typeface="Segoe UI"/>
            </a:endParaRPr>
          </a:p>
          <a:p>
            <a:pPr marL="0" indent="0">
              <a:buNone/>
            </a:pPr>
            <a:r>
              <a:rPr lang="en-US" sz="3200" dirty="0">
                <a:solidFill>
                  <a:schemeClr val="tx1"/>
                </a:solidFill>
              </a:rPr>
              <a:t>The rest comes automatically, with no extra code:</a:t>
            </a:r>
          </a:p>
          <a:p>
            <a:pPr lvl="1"/>
            <a:r>
              <a:rPr lang="en-US" sz="2400" dirty="0">
                <a:solidFill>
                  <a:schemeClr val="tx1"/>
                </a:solidFill>
              </a:rPr>
              <a:t>single sign on, token management, </a:t>
            </a:r>
            <a:r>
              <a:rPr lang="en-US" sz="2400" dirty="0" err="1">
                <a:solidFill>
                  <a:schemeClr val="tx1"/>
                </a:solidFill>
              </a:rPr>
              <a:t>passwordless</a:t>
            </a:r>
            <a:r>
              <a:rPr lang="en-US" sz="2400" dirty="0">
                <a:solidFill>
                  <a:schemeClr val="tx1"/>
                </a:solidFill>
              </a:rPr>
              <a:t>, conditional access </a:t>
            </a:r>
          </a:p>
        </p:txBody>
      </p:sp>
    </p:spTree>
    <p:extLst>
      <p:ext uri="{BB962C8B-B14F-4D97-AF65-F5344CB8AC3E}">
        <p14:creationId xmlns:p14="http://schemas.microsoft.com/office/powerpoint/2010/main" val="41352553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 xmlns:a16="http://schemas.microsoft.com/office/drawing/2014/main" xmlns:p14="http://schemas.microsoft.com/office/powerpoint/2010/main" xmlns:p188="http://schemas.microsoft.com/office/powerpoint/2018/8/main" r:id="rId3"/>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DDF94-DF8B-4B63-8838-07D133C6D8B1}"/>
              </a:ext>
            </a:extLst>
          </p:cNvPr>
          <p:cNvSpPr>
            <a:spLocks noGrp="1"/>
          </p:cNvSpPr>
          <p:nvPr>
            <p:ph type="title"/>
          </p:nvPr>
        </p:nvSpPr>
        <p:spPr/>
        <p:txBody>
          <a:bodyPr/>
          <a:lstStyle/>
          <a:p>
            <a:r>
              <a:rPr lang="en-US"/>
              <a:t>Best practice for single sign on</a:t>
            </a:r>
          </a:p>
        </p:txBody>
      </p:sp>
      <p:sp>
        <p:nvSpPr>
          <p:cNvPr id="9" name="Content Placeholder 5">
            <a:extLst>
              <a:ext uri="{FF2B5EF4-FFF2-40B4-BE49-F238E27FC236}">
                <a16:creationId xmlns:a16="http://schemas.microsoft.com/office/drawing/2014/main" id="{B061F2DA-0116-440D-8540-805326CFFAE7}"/>
              </a:ext>
            </a:extLst>
          </p:cNvPr>
          <p:cNvSpPr txBox="1">
            <a:spLocks/>
          </p:cNvSpPr>
          <p:nvPr/>
        </p:nvSpPr>
        <p:spPr>
          <a:xfrm>
            <a:off x="584200" y="1435100"/>
            <a:ext cx="11018838" cy="480377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a:ln>
                  <a:noFill/>
                </a:ln>
                <a:solidFill>
                  <a:srgbClr val="000000"/>
                </a:solidFill>
                <a:effectLst/>
                <a:uLnTx/>
                <a:uFillTx/>
                <a:latin typeface="Segoe UI"/>
                <a:ea typeface="+mn-lt"/>
                <a:cs typeface="Segoe UI"/>
              </a:rPr>
              <a:t>Always try the silent token acquisition before attempting interactive token acquisition!</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a:ln>
                  <a:noFill/>
                </a:ln>
                <a:solidFill>
                  <a:srgbClr val="000000"/>
                </a:solidFill>
                <a:effectLst/>
                <a:uLnTx/>
                <a:uFillTx/>
                <a:latin typeface="Segoe UI"/>
                <a:ea typeface="+mn-lt"/>
                <a:cs typeface="Segoe UI"/>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a:ln>
                <a:noFill/>
              </a:ln>
              <a:solidFill>
                <a:srgbClr val="000000"/>
              </a:solidFill>
              <a:effectLst/>
              <a:uLnTx/>
              <a:uFillTx/>
              <a:latin typeface="Segoe UI"/>
              <a:ea typeface="+mn-lt"/>
              <a:cs typeface="Segoe UI"/>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a:ln>
                <a:noFill/>
              </a:ln>
              <a:solidFill>
                <a:srgbClr val="000000"/>
              </a:solidFill>
              <a:effectLst/>
              <a:uLnTx/>
              <a:uFillTx/>
              <a:latin typeface="Segoe UI"/>
              <a:ea typeface="+mn-lt"/>
              <a:cs typeface="Segoe UI"/>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a:ln>
                <a:noFill/>
              </a:ln>
              <a:solidFill>
                <a:srgbClr val="000000"/>
              </a:solidFill>
              <a:effectLst/>
              <a:uLnTx/>
              <a:uFillTx/>
              <a:latin typeface="Segoe UI"/>
              <a:ea typeface="+mn-lt"/>
              <a:cs typeface="Segoe UI"/>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a:ln>
                <a:noFill/>
              </a:ln>
              <a:solidFill>
                <a:srgbClr val="000000"/>
              </a:solidFill>
              <a:effectLst/>
              <a:uLnTx/>
              <a:uFillTx/>
              <a:latin typeface="Segoe UI"/>
              <a:ea typeface="+mn-lt"/>
              <a:cs typeface="Segoe UI"/>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This simple pattern enables SSO and handling IT policy.</a:t>
            </a:r>
            <a:endParaRPr kumimoji="0" lang="en-US" sz="3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32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5" name="Text Placeholder 5">
            <a:extLst>
              <a:ext uri="{FF2B5EF4-FFF2-40B4-BE49-F238E27FC236}">
                <a16:creationId xmlns:a16="http://schemas.microsoft.com/office/drawing/2014/main" id="{E01F3C7E-DE87-47DA-B30D-ADF1258CF4D4}"/>
              </a:ext>
            </a:extLst>
          </p:cNvPr>
          <p:cNvSpPr txBox="1">
            <a:spLocks/>
          </p:cNvSpPr>
          <p:nvPr/>
        </p:nvSpPr>
        <p:spPr>
          <a:xfrm>
            <a:off x="1691640" y="2699067"/>
            <a:ext cx="9017000" cy="251968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70C0"/>
                </a:solidFill>
                <a:effectLst/>
                <a:uLnTx/>
                <a:uFillTx/>
                <a:latin typeface="Consolas" panose="020B0609020204030204" pitchFamily="49" charset="0"/>
                <a:ea typeface="+mn-ea"/>
                <a:cs typeface="Segoe UI" panose="020B0502040204020203" pitchFamily="34" charset="0"/>
              </a:rPr>
              <a:t>try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    result = </a:t>
            </a:r>
            <a:r>
              <a:rPr kumimoji="0" lang="en-US" sz="1600" b="0" i="0" u="none" strike="noStrike" kern="1200" cap="none" spc="0" normalizeH="0" baseline="0" noProof="0" dirty="0">
                <a:ln>
                  <a:noFill/>
                </a:ln>
                <a:solidFill>
                  <a:srgbClr val="0070C0"/>
                </a:solidFill>
                <a:effectLst/>
                <a:uLnTx/>
                <a:uFillTx/>
                <a:latin typeface="Consolas" panose="020B0609020204030204" pitchFamily="49" charset="0"/>
                <a:ea typeface="+mn-ea"/>
                <a:cs typeface="Segoe UI" panose="020B0502040204020203" pitchFamily="34" charset="0"/>
              </a:rPr>
              <a:t>await</a:t>
            </a:r>
            <a:r>
              <a:rPr kumimoji="0" lang="en-US" sz="16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 </a:t>
            </a:r>
            <a:r>
              <a:rPr kumimoji="0" lang="en-US" sz="16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app.AcquireTokenSilent</a:t>
            </a:r>
            <a:r>
              <a:rPr kumimoji="0" lang="en-US" sz="16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(scopes, account).</a:t>
            </a:r>
            <a:r>
              <a:rPr kumimoji="0" lang="en-US" sz="16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ExecuteAsync</a:t>
            </a:r>
            <a:r>
              <a:rPr kumimoji="0" lang="en-US" sz="16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70C0"/>
                </a:solidFill>
                <a:effectLst/>
                <a:uLnTx/>
                <a:uFillTx/>
                <a:latin typeface="Consolas" panose="020B0609020204030204" pitchFamily="49" charset="0"/>
                <a:ea typeface="+mn-ea"/>
                <a:cs typeface="Segoe UI" panose="020B0502040204020203" pitchFamily="34" charset="0"/>
              </a:rPr>
              <a:t>catch</a:t>
            </a:r>
            <a:r>
              <a:rPr kumimoji="0" lang="en-US" sz="16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a:t>
            </a:r>
            <a:r>
              <a:rPr kumimoji="0" lang="en-US" sz="16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MsalUiRequiredException</a:t>
            </a:r>
            <a:r>
              <a:rPr kumimoji="0" lang="en-US" sz="16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 ex)</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    result = </a:t>
            </a:r>
            <a:r>
              <a:rPr kumimoji="0" lang="en-US" sz="1600" b="0" i="0" u="none" strike="noStrike" kern="1200" cap="none" spc="0" normalizeH="0" baseline="0" noProof="0" dirty="0">
                <a:ln>
                  <a:noFill/>
                </a:ln>
                <a:solidFill>
                  <a:srgbClr val="0070C0"/>
                </a:solidFill>
                <a:effectLst/>
                <a:uLnTx/>
                <a:uFillTx/>
                <a:latin typeface="Consolas" panose="020B0609020204030204" pitchFamily="49" charset="0"/>
                <a:ea typeface="+mn-ea"/>
                <a:cs typeface="Segoe UI" panose="020B0502040204020203" pitchFamily="34" charset="0"/>
              </a:rPr>
              <a:t>await</a:t>
            </a:r>
            <a:r>
              <a:rPr kumimoji="0" lang="en-US" sz="16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 </a:t>
            </a:r>
            <a:r>
              <a:rPr kumimoji="0" lang="en-US" sz="16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app.AcquireToken</a:t>
            </a:r>
            <a:r>
              <a:rPr kumimoji="0" lang="en-US" sz="16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(scopes, account)</a:t>
            </a:r>
            <a:r>
              <a:rPr kumimoji="0" lang="fr-FR" sz="16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a:t>
            </a:r>
            <a:r>
              <a:rPr kumimoji="0" lang="fr-FR" sz="16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ExecuteAsync</a:t>
            </a:r>
            <a:r>
              <a:rPr kumimoji="0" lang="fr-FR" sz="16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a:t>
            </a:r>
            <a:endParaRPr kumimoji="0" lang="en-US" sz="16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fr-FR" sz="16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a:t>
            </a:r>
            <a:endParaRPr kumimoji="0" lang="en-US" sz="16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3734567594"/>
      </p:ext>
    </p:extLst>
  </p:cSld>
  <p:clrMapOvr>
    <a:masterClrMapping/>
  </p:clrMapOvr>
  <p:transition>
    <p:fade/>
  </p:transition>
  <p:extLst>
    <p:ext uri="{6950BFC3-D8DA-4A85-94F7-54DA5524770B}">
      <p188:commentRel xmlns="" xmlns:a16="http://schemas.microsoft.com/office/drawing/2014/main" xmlns:p14="http://schemas.microsoft.com/office/powerpoint/2010/main" xmlns:p188="http://schemas.microsoft.com/office/powerpoint/2018/8/main" r:id="rId3"/>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B8523-E8F3-4FC6-A34C-478FB0D8C4E2}"/>
              </a:ext>
            </a:extLst>
          </p:cNvPr>
          <p:cNvSpPr>
            <a:spLocks noGrp="1"/>
          </p:cNvSpPr>
          <p:nvPr>
            <p:ph type="title"/>
          </p:nvPr>
        </p:nvSpPr>
        <p:spPr/>
        <p:txBody>
          <a:bodyPr/>
          <a:lstStyle/>
          <a:p>
            <a:r>
              <a:rPr lang="en-US"/>
              <a:t>Best practices for secure authentication</a:t>
            </a:r>
          </a:p>
        </p:txBody>
      </p:sp>
      <p:sp>
        <p:nvSpPr>
          <p:cNvPr id="3" name="Text Placeholder 2">
            <a:extLst>
              <a:ext uri="{FF2B5EF4-FFF2-40B4-BE49-F238E27FC236}">
                <a16:creationId xmlns:a16="http://schemas.microsoft.com/office/drawing/2014/main" id="{FB76870F-D003-4C6E-BBBF-76D5782B1B06}"/>
              </a:ext>
            </a:extLst>
          </p:cNvPr>
          <p:cNvSpPr>
            <a:spLocks noGrp="1"/>
          </p:cNvSpPr>
          <p:nvPr>
            <p:ph type="body" sz="quarter" idx="10"/>
          </p:nvPr>
        </p:nvSpPr>
        <p:spPr>
          <a:xfrm>
            <a:off x="586390" y="1434370"/>
            <a:ext cx="11018520" cy="3533275"/>
          </a:xfrm>
        </p:spPr>
        <p:txBody>
          <a:bodyPr/>
          <a:lstStyle/>
          <a:p>
            <a:pPr marL="457200" indent="-457200">
              <a:buFont typeface="Arial" panose="05000000000000000000" pitchFamily="2" charset="2"/>
              <a:buChar char="•"/>
            </a:pPr>
            <a:r>
              <a:rPr lang="en-US" dirty="0">
                <a:solidFill>
                  <a:schemeClr val="tx1"/>
                </a:solidFill>
                <a:ea typeface="+mn-lt"/>
                <a:cs typeface="+mn-lt"/>
              </a:rPr>
              <a:t>Build your solutions by using libraries (MSAL, .NET middleware)</a:t>
            </a:r>
          </a:p>
          <a:p>
            <a:pPr marL="457200" indent="-457200">
              <a:buFont typeface="Arial" panose="05000000000000000000" pitchFamily="2" charset="2"/>
              <a:buChar char="•"/>
            </a:pPr>
            <a:r>
              <a:rPr lang="en-US" dirty="0">
                <a:solidFill>
                  <a:schemeClr val="tx1"/>
                </a:solidFill>
                <a:ea typeface="+mn-lt"/>
                <a:cs typeface="+mn-lt"/>
              </a:rPr>
              <a:t>Clients don’t inspect access tokens (only for intended API)</a:t>
            </a:r>
            <a:endParaRPr lang="en-US" dirty="0">
              <a:solidFill>
                <a:schemeClr val="tx1"/>
              </a:solidFill>
              <a:ea typeface="+mn-lt"/>
            </a:endParaRPr>
          </a:p>
          <a:p>
            <a:pPr marL="457200" indent="-457200">
              <a:buFont typeface="Arial" panose="05000000000000000000" pitchFamily="2" charset="2"/>
              <a:buChar char="•"/>
            </a:pPr>
            <a:r>
              <a:rPr lang="en-US" dirty="0">
                <a:solidFill>
                  <a:schemeClr val="tx1"/>
                </a:solidFill>
                <a:ea typeface="+mn-lt"/>
                <a:cs typeface="+mn-lt"/>
              </a:rPr>
              <a:t>Don’t store login names and passwords. Use MSAL/B2C</a:t>
            </a:r>
            <a:endParaRPr lang="en-US" dirty="0">
              <a:solidFill>
                <a:schemeClr val="tx1"/>
              </a:solidFill>
              <a:ea typeface="+mn-lt"/>
            </a:endParaRPr>
          </a:p>
          <a:p>
            <a:pPr marL="457200" indent="-457200">
              <a:buFont typeface="Arial" panose="05000000000000000000" pitchFamily="2" charset="2"/>
              <a:buChar char="•"/>
            </a:pPr>
            <a:r>
              <a:rPr lang="en-US" dirty="0">
                <a:solidFill>
                  <a:schemeClr val="tx1"/>
                </a:solidFill>
                <a:ea typeface="+mn-lt"/>
                <a:cs typeface="+mn-lt"/>
              </a:rPr>
              <a:t>Apps shouldn’t handle raw passwords (avoid ROPC)</a:t>
            </a:r>
          </a:p>
          <a:p>
            <a:pPr marL="457200" indent="-457200">
              <a:buFont typeface="Arial" panose="05000000000000000000" pitchFamily="2" charset="2"/>
              <a:buChar char="•"/>
            </a:pPr>
            <a:r>
              <a:rPr lang="en-US" dirty="0">
                <a:solidFill>
                  <a:schemeClr val="tx1"/>
                </a:solidFill>
                <a:ea typeface="+mn-lt"/>
                <a:cs typeface="+mn-lt"/>
              </a:rPr>
              <a:t>Confidential clients (daemon, web services) should use certs</a:t>
            </a:r>
            <a:endParaRPr lang="en-US" dirty="0">
              <a:solidFill>
                <a:schemeClr val="tx1"/>
              </a:solidFill>
              <a:ea typeface="+mn-lt"/>
            </a:endParaRPr>
          </a:p>
          <a:p>
            <a:endParaRPr lang="en-US" dirty="0"/>
          </a:p>
          <a:p>
            <a:r>
              <a:rPr lang="en-US" dirty="0">
                <a:solidFill>
                  <a:schemeClr val="tx1"/>
                </a:solidFill>
                <a:ea typeface="+mn-lt"/>
                <a:cs typeface="+mn-lt"/>
              </a:rPr>
              <a:t>Best practices: </a:t>
            </a:r>
            <a:r>
              <a:rPr lang="en-US" dirty="0">
                <a:solidFill>
                  <a:schemeClr val="tx1"/>
                </a:solidFill>
                <a:ea typeface="+mn-lt"/>
                <a:cs typeface="+mn-lt"/>
                <a:hlinkClick r:id="rId3"/>
              </a:rPr>
              <a:t>aka.ms/</a:t>
            </a:r>
            <a:r>
              <a:rPr lang="en-US" dirty="0" err="1">
                <a:solidFill>
                  <a:schemeClr val="tx1"/>
                </a:solidFill>
                <a:ea typeface="+mn-lt"/>
                <a:cs typeface="+mn-lt"/>
                <a:hlinkClick r:id="rId3"/>
              </a:rPr>
              <a:t>msidbestpractice</a:t>
            </a:r>
            <a:r>
              <a:rPr lang="en-US" dirty="0">
                <a:solidFill>
                  <a:schemeClr val="tx1"/>
                </a:solidFill>
                <a:ea typeface="+mn-lt"/>
                <a:cs typeface="+mn-lt"/>
              </a:rPr>
              <a:t> </a:t>
            </a:r>
            <a:endParaRPr lang="en-US" dirty="0"/>
          </a:p>
        </p:txBody>
      </p:sp>
    </p:spTree>
    <p:extLst>
      <p:ext uri="{BB962C8B-B14F-4D97-AF65-F5344CB8AC3E}">
        <p14:creationId xmlns:p14="http://schemas.microsoft.com/office/powerpoint/2010/main" val="1303716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extLst>
    <p:ext uri="{6950BFC3-D8DA-4A85-94F7-54DA5524770B}">
      <p188:commentRel xmlns="" xmlns:a16="http://schemas.microsoft.com/office/drawing/2014/main" xmlns:p14="http://schemas.microsoft.com/office/powerpoint/2010/main" xmlns:p188="http://schemas.microsoft.com/office/powerpoint/2018/8/main" r:id="rId4"/>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CFE8B4-FEE5-48A7-B090-EDF65F048420}"/>
              </a:ext>
            </a:extLst>
          </p:cNvPr>
          <p:cNvSpPr>
            <a:spLocks noGrp="1"/>
          </p:cNvSpPr>
          <p:nvPr>
            <p:ph type="title"/>
          </p:nvPr>
        </p:nvSpPr>
        <p:spPr/>
        <p:txBody>
          <a:bodyPr/>
          <a:lstStyle/>
          <a:p>
            <a:r>
              <a:rPr lang="en-US">
                <a:cs typeface="Segoe UI"/>
              </a:rPr>
              <a:t>Best practices for updating to MSAL</a:t>
            </a:r>
            <a:endParaRPr lang="en-US"/>
          </a:p>
        </p:txBody>
      </p:sp>
      <p:sp>
        <p:nvSpPr>
          <p:cNvPr id="6" name="Text Placeholder 5">
            <a:extLst>
              <a:ext uri="{FF2B5EF4-FFF2-40B4-BE49-F238E27FC236}">
                <a16:creationId xmlns:a16="http://schemas.microsoft.com/office/drawing/2014/main" id="{EDE2C920-4F58-4F90-A06E-7CA6F042E48D}"/>
              </a:ext>
            </a:extLst>
          </p:cNvPr>
          <p:cNvSpPr>
            <a:spLocks noGrp="1"/>
          </p:cNvSpPr>
          <p:nvPr>
            <p:ph type="body" sz="quarter" idx="10"/>
          </p:nvPr>
        </p:nvSpPr>
        <p:spPr>
          <a:xfrm>
            <a:off x="586390" y="1434370"/>
            <a:ext cx="11018520" cy="4567404"/>
          </a:xfrm>
        </p:spPr>
        <p:txBody>
          <a:bodyPr vert="horz" wrap="square" lIns="0" tIns="0" rIns="0" bIns="0" rtlCol="0" anchor="t">
            <a:spAutoFit/>
          </a:bodyPr>
          <a:lstStyle/>
          <a:p>
            <a:pPr marL="457200" indent="-457200">
              <a:buFont typeface="Arial" panose="020B0604020202020204" pitchFamily="34" charset="0"/>
              <a:buChar char="•"/>
            </a:pPr>
            <a:r>
              <a:rPr lang="en-US" dirty="0">
                <a:solidFill>
                  <a:schemeClr val="tx1"/>
                </a:solidFill>
                <a:cs typeface="Segoe UI"/>
              </a:rPr>
              <a:t>Write your new apps using MSAL</a:t>
            </a:r>
          </a:p>
          <a:p>
            <a:pPr marL="457200" indent="-457200">
              <a:buFont typeface="Arial" panose="020B0604020202020204" pitchFamily="34" charset="0"/>
              <a:buChar char="•"/>
            </a:pPr>
            <a:r>
              <a:rPr lang="en-US" dirty="0">
                <a:solidFill>
                  <a:schemeClr val="tx1"/>
                </a:solidFill>
                <a:cs typeface="Segoe UI"/>
              </a:rPr>
              <a:t>Update your ADAL apps to MSAL to get the latest innovation</a:t>
            </a:r>
          </a:p>
          <a:p>
            <a:pPr marL="457200" indent="-457200">
              <a:buFont typeface="Arial" panose="020B0604020202020204" pitchFamily="34" charset="0"/>
              <a:buChar char="•"/>
            </a:pPr>
            <a:endParaRPr lang="en-US" dirty="0">
              <a:solidFill>
                <a:schemeClr val="tx1"/>
              </a:solidFill>
              <a:cs typeface="Segoe UI"/>
            </a:endParaRPr>
          </a:p>
          <a:p>
            <a:endParaRPr lang="en-US" dirty="0">
              <a:solidFill>
                <a:schemeClr val="tx1"/>
              </a:solidFill>
              <a:ea typeface="+mn-lt"/>
              <a:cs typeface="+mn-lt"/>
            </a:endParaRPr>
          </a:p>
          <a:p>
            <a:r>
              <a:rPr lang="en-US" dirty="0">
                <a:solidFill>
                  <a:schemeClr val="tx1"/>
                </a:solidFill>
                <a:ea typeface="+mn-lt"/>
                <a:cs typeface="+mn-lt"/>
              </a:rPr>
              <a:t>Guides: </a:t>
            </a:r>
          </a:p>
          <a:p>
            <a:pPr lvl="2"/>
            <a:r>
              <a:rPr lang="en-US" sz="2800" dirty="0">
                <a:solidFill>
                  <a:schemeClr val="tx1"/>
                </a:solidFill>
                <a:ea typeface="+mn-lt"/>
                <a:cs typeface="+mn-lt"/>
                <a:hlinkClick r:id="rId3"/>
              </a:rPr>
              <a:t>aka.ms/</a:t>
            </a:r>
            <a:r>
              <a:rPr lang="en-US" sz="2800" dirty="0" err="1">
                <a:solidFill>
                  <a:schemeClr val="tx1"/>
                </a:solidFill>
                <a:ea typeface="+mn-lt"/>
                <a:cs typeface="+mn-lt"/>
                <a:hlinkClick r:id="rId3"/>
              </a:rPr>
              <a:t>UpdateToMSALjs</a:t>
            </a:r>
            <a:endParaRPr lang="en-US" sz="2800" dirty="0">
              <a:solidFill>
                <a:schemeClr val="tx1"/>
              </a:solidFill>
              <a:ea typeface="+mn-lt"/>
              <a:cs typeface="+mn-lt"/>
            </a:endParaRPr>
          </a:p>
          <a:p>
            <a:pPr lvl="2"/>
            <a:r>
              <a:rPr lang="en-US" sz="2800" dirty="0">
                <a:solidFill>
                  <a:schemeClr val="tx1"/>
                </a:solidFill>
                <a:ea typeface="+mn-lt"/>
                <a:cs typeface="+mn-lt"/>
                <a:hlinkClick r:id="rId4"/>
              </a:rPr>
              <a:t>aka.ms/</a:t>
            </a:r>
            <a:r>
              <a:rPr lang="en-US" sz="2800" dirty="0" err="1">
                <a:solidFill>
                  <a:schemeClr val="tx1"/>
                </a:solidFill>
                <a:ea typeface="+mn-lt"/>
                <a:cs typeface="+mn-lt"/>
                <a:hlinkClick r:id="rId4"/>
              </a:rPr>
              <a:t>UpdateToMSALNet</a:t>
            </a:r>
            <a:r>
              <a:rPr lang="en-US" sz="2800" dirty="0">
                <a:solidFill>
                  <a:schemeClr val="tx1"/>
                </a:solidFill>
                <a:ea typeface="+mn-lt"/>
                <a:cs typeface="+mn-lt"/>
              </a:rPr>
              <a:t> </a:t>
            </a:r>
          </a:p>
          <a:p>
            <a:pPr lvl="2"/>
            <a:r>
              <a:rPr lang="en-US" sz="2800" dirty="0">
                <a:solidFill>
                  <a:schemeClr val="tx1"/>
                </a:solidFill>
                <a:ea typeface="+mn-lt"/>
                <a:cs typeface="+mn-lt"/>
                <a:hlinkClick r:id="rId5"/>
              </a:rPr>
              <a:t>aka.ms/</a:t>
            </a:r>
            <a:r>
              <a:rPr lang="en-US" sz="2800" dirty="0" err="1">
                <a:solidFill>
                  <a:schemeClr val="tx1"/>
                </a:solidFill>
                <a:ea typeface="+mn-lt"/>
                <a:cs typeface="+mn-lt"/>
                <a:hlinkClick r:id="rId5"/>
              </a:rPr>
              <a:t>UpdateToMSALAndroid</a:t>
            </a:r>
            <a:r>
              <a:rPr lang="en-US" sz="2800" dirty="0">
                <a:solidFill>
                  <a:schemeClr val="tx1"/>
                </a:solidFill>
                <a:ea typeface="+mn-lt"/>
                <a:cs typeface="+mn-lt"/>
              </a:rPr>
              <a:t> </a:t>
            </a:r>
          </a:p>
          <a:p>
            <a:pPr lvl="2"/>
            <a:r>
              <a:rPr lang="en-US" sz="2800" dirty="0">
                <a:solidFill>
                  <a:schemeClr val="tx1"/>
                </a:solidFill>
                <a:ea typeface="+mn-lt"/>
                <a:cs typeface="+mn-lt"/>
                <a:hlinkClick r:id="rId6"/>
              </a:rPr>
              <a:t>aka.ms/</a:t>
            </a:r>
            <a:r>
              <a:rPr lang="en-US" sz="2800" dirty="0" err="1">
                <a:solidFill>
                  <a:schemeClr val="tx1"/>
                </a:solidFill>
                <a:ea typeface="+mn-lt"/>
                <a:cs typeface="+mn-lt"/>
                <a:hlinkClick r:id="rId6"/>
              </a:rPr>
              <a:t>UpdateToMSALiOSmacOS</a:t>
            </a:r>
            <a:r>
              <a:rPr lang="en-US" sz="2800" dirty="0">
                <a:solidFill>
                  <a:schemeClr val="tx1"/>
                </a:solidFill>
                <a:ea typeface="+mn-lt"/>
                <a:cs typeface="+mn-lt"/>
              </a:rPr>
              <a:t> </a:t>
            </a:r>
          </a:p>
        </p:txBody>
      </p:sp>
    </p:spTree>
    <p:extLst>
      <p:ext uri="{BB962C8B-B14F-4D97-AF65-F5344CB8AC3E}">
        <p14:creationId xmlns:p14="http://schemas.microsoft.com/office/powerpoint/2010/main" val="2301982162"/>
      </p:ext>
    </p:extLst>
  </p:cSld>
  <p:clrMapOvr>
    <a:masterClrMapping/>
  </p:clrMapOvr>
  <p:transition>
    <p:fade/>
  </p:transition>
  <p:extLst>
    <p:ext uri="{6950BFC3-D8DA-4A85-94F7-54DA5524770B}">
      <p188:commentRel xmlns="" xmlns:a16="http://schemas.microsoft.com/office/drawing/2014/main" xmlns:p14="http://schemas.microsoft.com/office/powerpoint/2010/main" xmlns:p188="http://schemas.microsoft.com/office/powerpoint/2018/8/main" r:id="rId7"/>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B411391C-0272-4219-8BAA-85C5F0A64DA9}"/>
              </a:ext>
            </a:extLst>
          </p:cNvPr>
          <p:cNvSpPr>
            <a:spLocks noGrp="1"/>
          </p:cNvSpPr>
          <p:nvPr>
            <p:ph type="title"/>
          </p:nvPr>
        </p:nvSpPr>
        <p:spPr/>
        <p:txBody>
          <a:bodyPr/>
          <a:lstStyle/>
          <a:p>
            <a:r>
              <a:rPr lang="en-US"/>
              <a:t>Microsoft Authentication Libraries (MSAL)</a:t>
            </a:r>
          </a:p>
        </p:txBody>
      </p:sp>
      <p:sp>
        <p:nvSpPr>
          <p:cNvPr id="45" name="Text Placeholder 44">
            <a:extLst>
              <a:ext uri="{FF2B5EF4-FFF2-40B4-BE49-F238E27FC236}">
                <a16:creationId xmlns:a16="http://schemas.microsoft.com/office/drawing/2014/main" id="{04A1532C-7117-485B-AF56-5C87FBC4D9F9}"/>
              </a:ext>
            </a:extLst>
          </p:cNvPr>
          <p:cNvSpPr>
            <a:spLocks noGrp="1"/>
          </p:cNvSpPr>
          <p:nvPr>
            <p:ph type="body" sz="quarter" idx="10"/>
          </p:nvPr>
        </p:nvSpPr>
        <p:spPr>
          <a:xfrm>
            <a:off x="588263" y="1400885"/>
            <a:ext cx="10967044" cy="430887"/>
          </a:xfrm>
        </p:spPr>
        <p:txBody>
          <a:bodyPr/>
          <a:lstStyle/>
          <a:p>
            <a:r>
              <a:rPr lang="en-US"/>
              <a:t>Generally Available:</a:t>
            </a:r>
          </a:p>
        </p:txBody>
      </p:sp>
      <p:sp>
        <p:nvSpPr>
          <p:cNvPr id="91" name="Text Placeholder 44">
            <a:extLst>
              <a:ext uri="{FF2B5EF4-FFF2-40B4-BE49-F238E27FC236}">
                <a16:creationId xmlns:a16="http://schemas.microsoft.com/office/drawing/2014/main" id="{0E742B34-DCCF-49E9-8A6C-75A9DC4AD46F}"/>
              </a:ext>
            </a:extLst>
          </p:cNvPr>
          <p:cNvSpPr txBox="1">
            <a:spLocks/>
          </p:cNvSpPr>
          <p:nvPr/>
        </p:nvSpPr>
        <p:spPr>
          <a:xfrm>
            <a:off x="612478" y="3824112"/>
            <a:ext cx="10967044"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Production Supported Public Preview:</a:t>
            </a:r>
          </a:p>
        </p:txBody>
      </p:sp>
      <p:grpSp>
        <p:nvGrpSpPr>
          <p:cNvPr id="33" name="Group 32">
            <a:extLst>
              <a:ext uri="{FF2B5EF4-FFF2-40B4-BE49-F238E27FC236}">
                <a16:creationId xmlns:a16="http://schemas.microsoft.com/office/drawing/2014/main" id="{0E825115-CF62-4617-AF5D-C8E981A428B1}"/>
              </a:ext>
            </a:extLst>
          </p:cNvPr>
          <p:cNvGrpSpPr/>
          <p:nvPr/>
        </p:nvGrpSpPr>
        <p:grpSpPr>
          <a:xfrm>
            <a:off x="5422535" y="2059062"/>
            <a:ext cx="2061777" cy="1526676"/>
            <a:chOff x="5021233" y="3339739"/>
            <a:chExt cx="2061777" cy="1526676"/>
          </a:xfrm>
        </p:grpSpPr>
        <p:sp>
          <p:nvSpPr>
            <p:cNvPr id="34" name="Rectangle 33">
              <a:extLst>
                <a:ext uri="{FF2B5EF4-FFF2-40B4-BE49-F238E27FC236}">
                  <a16:creationId xmlns:a16="http://schemas.microsoft.com/office/drawing/2014/main" id="{5B71D0B9-4CB1-49B7-B169-29F85C85E683}"/>
                </a:ext>
              </a:extLst>
            </p:cNvPr>
            <p:cNvSpPr/>
            <p:nvPr/>
          </p:nvSpPr>
          <p:spPr bwMode="auto">
            <a:xfrm>
              <a:off x="5021233" y="3339739"/>
              <a:ext cx="2061777" cy="152667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41" name="Picture 40">
              <a:extLst>
                <a:ext uri="{FF2B5EF4-FFF2-40B4-BE49-F238E27FC236}">
                  <a16:creationId xmlns:a16="http://schemas.microsoft.com/office/drawing/2014/main" id="{8331C0F5-4340-40EB-AB3F-E9138450AB1E}"/>
                </a:ext>
              </a:extLst>
            </p:cNvPr>
            <p:cNvPicPr>
              <a:picLocks noChangeAspect="1"/>
            </p:cNvPicPr>
            <p:nvPr/>
          </p:nvPicPr>
          <p:blipFill>
            <a:blip r:embed="rId3">
              <a:biLevel thresh="75000"/>
            </a:blip>
            <a:stretch>
              <a:fillRect/>
            </a:stretch>
          </p:blipFill>
          <p:spPr>
            <a:xfrm>
              <a:off x="5762651" y="3546578"/>
              <a:ext cx="578941" cy="578941"/>
            </a:xfrm>
            <a:prstGeom prst="rect">
              <a:avLst/>
            </a:prstGeom>
          </p:spPr>
        </p:pic>
        <p:sp>
          <p:nvSpPr>
            <p:cNvPr id="42" name="TextBox 41">
              <a:extLst>
                <a:ext uri="{FF2B5EF4-FFF2-40B4-BE49-F238E27FC236}">
                  <a16:creationId xmlns:a16="http://schemas.microsoft.com/office/drawing/2014/main" id="{C7E9C0FF-98D4-40F0-88CD-7D515ECCB4C2}"/>
                </a:ext>
              </a:extLst>
            </p:cNvPr>
            <p:cNvSpPr txBox="1"/>
            <p:nvPr/>
          </p:nvSpPr>
          <p:spPr>
            <a:xfrm>
              <a:off x="5021233" y="4248649"/>
              <a:ext cx="2061777" cy="615522"/>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2917">
                        <a:srgbClr val="353535"/>
                      </a:gs>
                      <a:gs pos="30000">
                        <a:srgbClr val="353535"/>
                      </a:gs>
                    </a:gsLst>
                    <a:lin ang="5400000" scaled="0"/>
                  </a:gradFill>
                  <a:effectLst/>
                  <a:uLnTx/>
                  <a:uFillTx/>
                  <a:latin typeface="Segoe UI Light"/>
                  <a:ea typeface="+mn-ea"/>
                  <a:cs typeface="+mn-cs"/>
                </a:rPr>
                <a:t>Android</a:t>
              </a:r>
            </a:p>
          </p:txBody>
        </p:sp>
        <p:sp>
          <p:nvSpPr>
            <p:cNvPr id="47" name="TextBox 46">
              <a:extLst>
                <a:ext uri="{FF2B5EF4-FFF2-40B4-BE49-F238E27FC236}">
                  <a16:creationId xmlns:a16="http://schemas.microsoft.com/office/drawing/2014/main" id="{25187873-4528-4571-8213-D41379222975}"/>
                </a:ext>
              </a:extLst>
            </p:cNvPr>
            <p:cNvSpPr txBox="1"/>
            <p:nvPr/>
          </p:nvSpPr>
          <p:spPr>
            <a:xfrm rot="18697095">
              <a:off x="5043353" y="3393269"/>
              <a:ext cx="527182" cy="42540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GA</a:t>
              </a:r>
            </a:p>
          </p:txBody>
        </p:sp>
      </p:grpSp>
      <p:grpSp>
        <p:nvGrpSpPr>
          <p:cNvPr id="48" name="Group 47">
            <a:extLst>
              <a:ext uri="{FF2B5EF4-FFF2-40B4-BE49-F238E27FC236}">
                <a16:creationId xmlns:a16="http://schemas.microsoft.com/office/drawing/2014/main" id="{A9006346-0AB6-46EF-8EBB-90B2911B078E}"/>
              </a:ext>
            </a:extLst>
          </p:cNvPr>
          <p:cNvGrpSpPr/>
          <p:nvPr/>
        </p:nvGrpSpPr>
        <p:grpSpPr>
          <a:xfrm>
            <a:off x="7826730" y="2038256"/>
            <a:ext cx="2061777" cy="1545238"/>
            <a:chOff x="7382989" y="3321177"/>
            <a:chExt cx="2061777" cy="1545238"/>
          </a:xfrm>
        </p:grpSpPr>
        <p:sp>
          <p:nvSpPr>
            <p:cNvPr id="49" name="Rectangle 48">
              <a:extLst>
                <a:ext uri="{FF2B5EF4-FFF2-40B4-BE49-F238E27FC236}">
                  <a16:creationId xmlns:a16="http://schemas.microsoft.com/office/drawing/2014/main" id="{7A28B91E-C1D2-48D3-9D9D-48FEFFFA3E40}"/>
                </a:ext>
              </a:extLst>
            </p:cNvPr>
            <p:cNvSpPr/>
            <p:nvPr/>
          </p:nvSpPr>
          <p:spPr bwMode="auto">
            <a:xfrm>
              <a:off x="7382989" y="3339739"/>
              <a:ext cx="2061777" cy="152667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50" name="Picture 49">
              <a:extLst>
                <a:ext uri="{FF2B5EF4-FFF2-40B4-BE49-F238E27FC236}">
                  <a16:creationId xmlns:a16="http://schemas.microsoft.com/office/drawing/2014/main" id="{9D84E005-6737-43F4-B2C6-4BEA7D183DAD}"/>
                </a:ext>
              </a:extLst>
            </p:cNvPr>
            <p:cNvPicPr>
              <a:picLocks noChangeAspect="1"/>
            </p:cNvPicPr>
            <p:nvPr/>
          </p:nvPicPr>
          <p:blipFill>
            <a:blip r:embed="rId4">
              <a:biLevel thresh="75000"/>
            </a:blip>
            <a:stretch>
              <a:fillRect/>
            </a:stretch>
          </p:blipFill>
          <p:spPr>
            <a:xfrm>
              <a:off x="8124407" y="3546578"/>
              <a:ext cx="578941" cy="578941"/>
            </a:xfrm>
            <a:prstGeom prst="rect">
              <a:avLst/>
            </a:prstGeom>
          </p:spPr>
        </p:pic>
        <p:sp>
          <p:nvSpPr>
            <p:cNvPr id="51" name="TextBox 50">
              <a:extLst>
                <a:ext uri="{FF2B5EF4-FFF2-40B4-BE49-F238E27FC236}">
                  <a16:creationId xmlns:a16="http://schemas.microsoft.com/office/drawing/2014/main" id="{1CAA73C6-2366-4DAF-9666-3C102D25C0B3}"/>
                </a:ext>
              </a:extLst>
            </p:cNvPr>
            <p:cNvSpPr txBox="1"/>
            <p:nvPr/>
          </p:nvSpPr>
          <p:spPr>
            <a:xfrm>
              <a:off x="7382989" y="4248649"/>
              <a:ext cx="2061777" cy="615522"/>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Light"/>
                  <a:ea typeface="+mn-ea"/>
                  <a:cs typeface="+mn-cs"/>
                </a:rPr>
                <a:t>iOS/macOS</a:t>
              </a:r>
            </a:p>
          </p:txBody>
        </p:sp>
        <p:sp>
          <p:nvSpPr>
            <p:cNvPr id="54" name="TextBox 53">
              <a:extLst>
                <a:ext uri="{FF2B5EF4-FFF2-40B4-BE49-F238E27FC236}">
                  <a16:creationId xmlns:a16="http://schemas.microsoft.com/office/drawing/2014/main" id="{1D97C9A3-145C-4CBE-B46C-0A059AD68EC6}"/>
                </a:ext>
              </a:extLst>
            </p:cNvPr>
            <p:cNvSpPr txBox="1"/>
            <p:nvPr/>
          </p:nvSpPr>
          <p:spPr>
            <a:xfrm rot="18697095">
              <a:off x="7387681" y="3372068"/>
              <a:ext cx="527182" cy="42540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GA</a:t>
              </a:r>
            </a:p>
          </p:txBody>
        </p:sp>
      </p:grpSp>
      <p:sp>
        <p:nvSpPr>
          <p:cNvPr id="55" name="TextBox 54">
            <a:extLst>
              <a:ext uri="{FF2B5EF4-FFF2-40B4-BE49-F238E27FC236}">
                <a16:creationId xmlns:a16="http://schemas.microsoft.com/office/drawing/2014/main" id="{FF147319-E703-4E57-A0D6-E1E8D4A5CB36}"/>
              </a:ext>
            </a:extLst>
          </p:cNvPr>
          <p:cNvSpPr txBox="1"/>
          <p:nvPr/>
        </p:nvSpPr>
        <p:spPr>
          <a:xfrm>
            <a:off x="3370007" y="3249485"/>
            <a:ext cx="6740012" cy="36394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61" name="Group 60">
            <a:extLst>
              <a:ext uri="{FF2B5EF4-FFF2-40B4-BE49-F238E27FC236}">
                <a16:creationId xmlns:a16="http://schemas.microsoft.com/office/drawing/2014/main" id="{E2F7BF0A-EEA8-4D13-A76F-3699DF2DE318}"/>
              </a:ext>
            </a:extLst>
          </p:cNvPr>
          <p:cNvGrpSpPr/>
          <p:nvPr/>
        </p:nvGrpSpPr>
        <p:grpSpPr>
          <a:xfrm>
            <a:off x="588263" y="4453040"/>
            <a:ext cx="2061485" cy="1728167"/>
            <a:chOff x="3059581" y="3091945"/>
            <a:chExt cx="2102822" cy="1762820"/>
          </a:xfrm>
        </p:grpSpPr>
        <p:sp>
          <p:nvSpPr>
            <p:cNvPr id="74" name="Rectangle 73">
              <a:extLst>
                <a:ext uri="{FF2B5EF4-FFF2-40B4-BE49-F238E27FC236}">
                  <a16:creationId xmlns:a16="http://schemas.microsoft.com/office/drawing/2014/main" id="{F955ACFC-04C6-4F8B-834F-110712B348F6}"/>
                </a:ext>
              </a:extLst>
            </p:cNvPr>
            <p:cNvSpPr/>
            <p:nvPr/>
          </p:nvSpPr>
          <p:spPr bwMode="auto">
            <a:xfrm>
              <a:off x="3059581" y="3272152"/>
              <a:ext cx="2102822" cy="155706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5" name="TextBox 74">
              <a:extLst>
                <a:ext uri="{FF2B5EF4-FFF2-40B4-BE49-F238E27FC236}">
                  <a16:creationId xmlns:a16="http://schemas.microsoft.com/office/drawing/2014/main" id="{FDDF33F5-88BB-459D-BB29-1FBAF8B998C7}"/>
                </a:ext>
              </a:extLst>
            </p:cNvPr>
            <p:cNvSpPr txBox="1"/>
            <p:nvPr/>
          </p:nvSpPr>
          <p:spPr>
            <a:xfrm>
              <a:off x="3059581" y="4220326"/>
              <a:ext cx="2102822" cy="634439"/>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Java</a:t>
              </a:r>
            </a:p>
          </p:txBody>
        </p:sp>
        <p:grpSp>
          <p:nvGrpSpPr>
            <p:cNvPr id="76" name="Group 75">
              <a:extLst>
                <a:ext uri="{FF2B5EF4-FFF2-40B4-BE49-F238E27FC236}">
                  <a16:creationId xmlns:a16="http://schemas.microsoft.com/office/drawing/2014/main" id="{949A2032-55BD-4FAA-8AC2-C0DCC2041CB2}"/>
                </a:ext>
              </a:extLst>
            </p:cNvPr>
            <p:cNvGrpSpPr/>
            <p:nvPr/>
          </p:nvGrpSpPr>
          <p:grpSpPr>
            <a:xfrm>
              <a:off x="3059582" y="3091945"/>
              <a:ext cx="657816" cy="897261"/>
              <a:chOff x="2665259" y="1405406"/>
              <a:chExt cx="657909" cy="897389"/>
            </a:xfrm>
          </p:grpSpPr>
          <p:sp>
            <p:nvSpPr>
              <p:cNvPr id="77" name="Diagonal Stripe 76">
                <a:extLst>
                  <a:ext uri="{FF2B5EF4-FFF2-40B4-BE49-F238E27FC236}">
                    <a16:creationId xmlns:a16="http://schemas.microsoft.com/office/drawing/2014/main" id="{F69FD436-802B-4095-8E22-437A4955E3F3}"/>
                  </a:ext>
                </a:extLst>
              </p:cNvPr>
              <p:cNvSpPr/>
              <p:nvPr/>
            </p:nvSpPr>
            <p:spPr bwMode="auto">
              <a:xfrm>
                <a:off x="2665259" y="1589973"/>
                <a:ext cx="657909" cy="712822"/>
              </a:xfrm>
              <a:prstGeom prst="diagStrip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TextBox 77">
                <a:extLst>
                  <a:ext uri="{FF2B5EF4-FFF2-40B4-BE49-F238E27FC236}">
                    <a16:creationId xmlns:a16="http://schemas.microsoft.com/office/drawing/2014/main" id="{894C324A-6B9C-4FE5-9694-5F3DF204990E}"/>
                  </a:ext>
                </a:extLst>
              </p:cNvPr>
              <p:cNvSpPr txBox="1"/>
              <p:nvPr/>
            </p:nvSpPr>
            <p:spPr>
              <a:xfrm rot="18697095">
                <a:off x="2494665" y="1626784"/>
                <a:ext cx="879498" cy="436742"/>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a:ln>
                      <a:noFill/>
                    </a:ln>
                    <a:solidFill>
                      <a:srgbClr val="FFFFFF"/>
                    </a:solidFill>
                    <a:effectLst/>
                    <a:uLnTx/>
                    <a:uFillTx/>
                    <a:latin typeface="Segoe UI Semilight"/>
                    <a:ea typeface="+mn-ea"/>
                    <a:cs typeface="+mn-cs"/>
                  </a:rPr>
                  <a:t>PREVIEW</a:t>
                </a:r>
              </a:p>
            </p:txBody>
          </p:sp>
        </p:grpSp>
      </p:grpSp>
      <p:grpSp>
        <p:nvGrpSpPr>
          <p:cNvPr id="62" name="Group 61">
            <a:extLst>
              <a:ext uri="{FF2B5EF4-FFF2-40B4-BE49-F238E27FC236}">
                <a16:creationId xmlns:a16="http://schemas.microsoft.com/office/drawing/2014/main" id="{E185080B-B3FF-4651-9D82-55566CD8F09F}"/>
              </a:ext>
            </a:extLst>
          </p:cNvPr>
          <p:cNvGrpSpPr/>
          <p:nvPr/>
        </p:nvGrpSpPr>
        <p:grpSpPr>
          <a:xfrm>
            <a:off x="3004352" y="4485516"/>
            <a:ext cx="2063703" cy="1695691"/>
            <a:chOff x="7197690" y="3760985"/>
            <a:chExt cx="2063703" cy="1695691"/>
          </a:xfrm>
        </p:grpSpPr>
        <p:grpSp>
          <p:nvGrpSpPr>
            <p:cNvPr id="67" name="Group 66">
              <a:extLst>
                <a:ext uri="{FF2B5EF4-FFF2-40B4-BE49-F238E27FC236}">
                  <a16:creationId xmlns:a16="http://schemas.microsoft.com/office/drawing/2014/main" id="{8FCFAA7C-B077-450C-92B5-3675FFBD01FC}"/>
                </a:ext>
              </a:extLst>
            </p:cNvPr>
            <p:cNvGrpSpPr/>
            <p:nvPr/>
          </p:nvGrpSpPr>
          <p:grpSpPr>
            <a:xfrm>
              <a:off x="7197690" y="3760985"/>
              <a:ext cx="2063703" cy="1695691"/>
              <a:chOff x="7953472" y="2923976"/>
              <a:chExt cx="2105085" cy="1729693"/>
            </a:xfrm>
          </p:grpSpPr>
          <p:sp>
            <p:nvSpPr>
              <p:cNvPr id="69" name="Rectangle 68">
                <a:extLst>
                  <a:ext uri="{FF2B5EF4-FFF2-40B4-BE49-F238E27FC236}">
                    <a16:creationId xmlns:a16="http://schemas.microsoft.com/office/drawing/2014/main" id="{BD328CD2-278D-44DC-B97D-C016E5D9D713}"/>
                  </a:ext>
                </a:extLst>
              </p:cNvPr>
              <p:cNvSpPr/>
              <p:nvPr/>
            </p:nvSpPr>
            <p:spPr bwMode="auto">
              <a:xfrm>
                <a:off x="7955735" y="3094515"/>
                <a:ext cx="2102822" cy="155706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0" name="TextBox 69">
                <a:extLst>
                  <a:ext uri="{FF2B5EF4-FFF2-40B4-BE49-F238E27FC236}">
                    <a16:creationId xmlns:a16="http://schemas.microsoft.com/office/drawing/2014/main" id="{04D31B01-239B-4209-B6DB-4AA565EEF69C}"/>
                  </a:ext>
                </a:extLst>
              </p:cNvPr>
              <p:cNvSpPr txBox="1"/>
              <p:nvPr/>
            </p:nvSpPr>
            <p:spPr>
              <a:xfrm>
                <a:off x="7953472" y="4019230"/>
                <a:ext cx="2102822" cy="634439"/>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2917">
                          <a:srgbClr val="353535"/>
                        </a:gs>
                        <a:gs pos="30000">
                          <a:srgbClr val="353535"/>
                        </a:gs>
                      </a:gsLst>
                      <a:lin ang="5400000" scaled="0"/>
                    </a:gradFill>
                    <a:effectLst/>
                    <a:uLnTx/>
                    <a:uFillTx/>
                    <a:latin typeface="Segoe UI Light"/>
                    <a:ea typeface="+mn-ea"/>
                    <a:cs typeface="+mn-cs"/>
                  </a:rPr>
                  <a:t>Python</a:t>
                </a:r>
              </a:p>
            </p:txBody>
          </p:sp>
          <p:grpSp>
            <p:nvGrpSpPr>
              <p:cNvPr id="71" name="Group 70">
                <a:extLst>
                  <a:ext uri="{FF2B5EF4-FFF2-40B4-BE49-F238E27FC236}">
                    <a16:creationId xmlns:a16="http://schemas.microsoft.com/office/drawing/2014/main" id="{9763BF97-2811-4488-B6FB-5B2F7C816448}"/>
                  </a:ext>
                </a:extLst>
              </p:cNvPr>
              <p:cNvGrpSpPr/>
              <p:nvPr/>
            </p:nvGrpSpPr>
            <p:grpSpPr>
              <a:xfrm>
                <a:off x="7955736" y="2923976"/>
                <a:ext cx="657816" cy="883258"/>
                <a:chOff x="272695" y="3239056"/>
                <a:chExt cx="657909" cy="883383"/>
              </a:xfrm>
            </p:grpSpPr>
            <p:sp>
              <p:nvSpPr>
                <p:cNvPr id="72" name="Diagonal Stripe 71">
                  <a:extLst>
                    <a:ext uri="{FF2B5EF4-FFF2-40B4-BE49-F238E27FC236}">
                      <a16:creationId xmlns:a16="http://schemas.microsoft.com/office/drawing/2014/main" id="{D6A30B11-F29A-47DE-A67B-5A1DB2F8B0B1}"/>
                    </a:ext>
                  </a:extLst>
                </p:cNvPr>
                <p:cNvSpPr/>
                <p:nvPr/>
              </p:nvSpPr>
              <p:spPr bwMode="auto">
                <a:xfrm>
                  <a:off x="272695" y="3409617"/>
                  <a:ext cx="657909" cy="712822"/>
                </a:xfrm>
                <a:prstGeom prst="diagStrip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TextBox 72">
                  <a:extLst>
                    <a:ext uri="{FF2B5EF4-FFF2-40B4-BE49-F238E27FC236}">
                      <a16:creationId xmlns:a16="http://schemas.microsoft.com/office/drawing/2014/main" id="{25A5CA84-9D40-42C2-9FC4-15F4917D0ED4}"/>
                    </a:ext>
                  </a:extLst>
                </p:cNvPr>
                <p:cNvSpPr txBox="1"/>
                <p:nvPr/>
              </p:nvSpPr>
              <p:spPr>
                <a:xfrm rot="18697095">
                  <a:off x="98326" y="3460434"/>
                  <a:ext cx="879498" cy="436742"/>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a:ln>
                        <a:noFill/>
                      </a:ln>
                      <a:solidFill>
                        <a:srgbClr val="FFFFFF"/>
                      </a:solidFill>
                      <a:effectLst/>
                      <a:uLnTx/>
                      <a:uFillTx/>
                      <a:latin typeface="Segoe UI Semilight"/>
                      <a:ea typeface="+mn-ea"/>
                      <a:cs typeface="+mn-cs"/>
                    </a:rPr>
                    <a:t>PREVIEW</a:t>
                  </a:r>
                </a:p>
              </p:txBody>
            </p:sp>
          </p:grpSp>
        </p:grpSp>
        <p:pic>
          <p:nvPicPr>
            <p:cNvPr id="68" name="Picture 67">
              <a:extLst>
                <a:ext uri="{FF2B5EF4-FFF2-40B4-BE49-F238E27FC236}">
                  <a16:creationId xmlns:a16="http://schemas.microsoft.com/office/drawing/2014/main" id="{0BF7FB01-29A5-4593-93E7-CD6117603F42}"/>
                </a:ext>
              </a:extLst>
            </p:cNvPr>
            <p:cNvPicPr>
              <a:picLocks noChangeAspect="1"/>
            </p:cNvPicPr>
            <p:nvPr/>
          </p:nvPicPr>
          <p:blipFill>
            <a:blip r:embed="rId5">
              <a:biLevel thresh="75000"/>
            </a:blip>
            <a:stretch>
              <a:fillRect/>
            </a:stretch>
          </p:blipFill>
          <p:spPr>
            <a:xfrm>
              <a:off x="7938961" y="4173702"/>
              <a:ext cx="578941" cy="578941"/>
            </a:xfrm>
            <a:prstGeom prst="rect">
              <a:avLst/>
            </a:prstGeom>
          </p:spPr>
        </p:pic>
      </p:grpSp>
      <p:pic>
        <p:nvPicPr>
          <p:cNvPr id="66" name="Picture 6" descr="Image result for java logo">
            <a:extLst>
              <a:ext uri="{FF2B5EF4-FFF2-40B4-BE49-F238E27FC236}">
                <a16:creationId xmlns:a16="http://schemas.microsoft.com/office/drawing/2014/main" id="{6A6DFE4E-B0E5-4F4D-9089-0F4F9D1712C9}"/>
              </a:ext>
            </a:extLst>
          </p:cNvPr>
          <p:cNvPicPr>
            <a:picLocks noChangeAspect="1" noChangeArrowheads="1"/>
          </p:cNvPicPr>
          <p:nvPr/>
        </p:nvPicPr>
        <p:blipFill>
          <a:blip r:embed="rId6">
            <a:biLevel thresh="75000"/>
            <a:extLst>
              <a:ext uri="{28A0092B-C50C-407E-A947-70E740481C1C}">
                <a14:useLocalDpi xmlns:a14="http://schemas.microsoft.com/office/drawing/2010/main" val="0"/>
              </a:ext>
            </a:extLst>
          </a:blip>
          <a:srcRect/>
          <a:stretch>
            <a:fillRect/>
          </a:stretch>
        </p:blipFill>
        <p:spPr bwMode="auto">
          <a:xfrm>
            <a:off x="1412723" y="4852329"/>
            <a:ext cx="460335" cy="621967"/>
          </a:xfrm>
          <a:prstGeom prst="rect">
            <a:avLst/>
          </a:prstGeom>
          <a:noFill/>
          <a:extLst>
            <a:ext uri="{909E8E84-426E-40DD-AFC4-6F175D3DCCD1}">
              <a14:hiddenFill xmlns:a14="http://schemas.microsoft.com/office/drawing/2010/main">
                <a:solidFill>
                  <a:srgbClr val="FFFFFF"/>
                </a:solidFill>
              </a14:hiddenFill>
            </a:ext>
          </a:extLst>
        </p:spPr>
      </p:pic>
      <p:grpSp>
        <p:nvGrpSpPr>
          <p:cNvPr id="110" name="Group 109">
            <a:extLst>
              <a:ext uri="{FF2B5EF4-FFF2-40B4-BE49-F238E27FC236}">
                <a16:creationId xmlns:a16="http://schemas.microsoft.com/office/drawing/2014/main" id="{C45FD4BC-7B02-431E-9FED-CAF867577392}"/>
              </a:ext>
            </a:extLst>
          </p:cNvPr>
          <p:cNvGrpSpPr/>
          <p:nvPr/>
        </p:nvGrpSpPr>
        <p:grpSpPr>
          <a:xfrm>
            <a:off x="7831241" y="2056984"/>
            <a:ext cx="644885" cy="712094"/>
            <a:chOff x="2665259" y="1576319"/>
            <a:chExt cx="657909" cy="726476"/>
          </a:xfrm>
        </p:grpSpPr>
        <p:sp>
          <p:nvSpPr>
            <p:cNvPr id="111" name="Diagonal Stripe 110">
              <a:extLst>
                <a:ext uri="{FF2B5EF4-FFF2-40B4-BE49-F238E27FC236}">
                  <a16:creationId xmlns:a16="http://schemas.microsoft.com/office/drawing/2014/main" id="{E496735F-AB4E-47C6-93F3-7836FA8C7483}"/>
                </a:ext>
              </a:extLst>
            </p:cNvPr>
            <p:cNvSpPr/>
            <p:nvPr/>
          </p:nvSpPr>
          <p:spPr bwMode="auto">
            <a:xfrm>
              <a:off x="2665259" y="1577575"/>
              <a:ext cx="657909" cy="725220"/>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2" name="TextBox 111">
              <a:extLst>
                <a:ext uri="{FF2B5EF4-FFF2-40B4-BE49-F238E27FC236}">
                  <a16:creationId xmlns:a16="http://schemas.microsoft.com/office/drawing/2014/main" id="{B06E9E16-01AD-449A-B268-BFD706BF18D2}"/>
                </a:ext>
              </a:extLst>
            </p:cNvPr>
            <p:cNvSpPr txBox="1"/>
            <p:nvPr/>
          </p:nvSpPr>
          <p:spPr>
            <a:xfrm rot="18697095">
              <a:off x="2665579" y="1628163"/>
              <a:ext cx="537671" cy="433984"/>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a:ln>
                    <a:noFill/>
                  </a:ln>
                  <a:solidFill>
                    <a:srgbClr val="FFFFFF"/>
                  </a:solidFill>
                  <a:effectLst/>
                  <a:uLnTx/>
                  <a:uFillTx/>
                  <a:latin typeface="Segoe UI Semilight"/>
                  <a:ea typeface="+mn-ea"/>
                  <a:cs typeface="+mn-cs"/>
                </a:rPr>
                <a:t>GA</a:t>
              </a:r>
            </a:p>
          </p:txBody>
        </p:sp>
      </p:grpSp>
      <p:grpSp>
        <p:nvGrpSpPr>
          <p:cNvPr id="113" name="Group 112">
            <a:extLst>
              <a:ext uri="{FF2B5EF4-FFF2-40B4-BE49-F238E27FC236}">
                <a16:creationId xmlns:a16="http://schemas.microsoft.com/office/drawing/2014/main" id="{3E55B53B-21A6-4254-880D-B53717BFFE1E}"/>
              </a:ext>
            </a:extLst>
          </p:cNvPr>
          <p:cNvGrpSpPr/>
          <p:nvPr/>
        </p:nvGrpSpPr>
        <p:grpSpPr>
          <a:xfrm>
            <a:off x="2996176" y="2053878"/>
            <a:ext cx="2061485" cy="1566243"/>
            <a:chOff x="5505108" y="3257116"/>
            <a:chExt cx="2102822" cy="1597649"/>
          </a:xfrm>
        </p:grpSpPr>
        <p:sp>
          <p:nvSpPr>
            <p:cNvPr id="114" name="Rectangle 113">
              <a:extLst>
                <a:ext uri="{FF2B5EF4-FFF2-40B4-BE49-F238E27FC236}">
                  <a16:creationId xmlns:a16="http://schemas.microsoft.com/office/drawing/2014/main" id="{BD02B7CE-5F1B-4ACD-B4DD-57751F1859E1}"/>
                </a:ext>
              </a:extLst>
            </p:cNvPr>
            <p:cNvSpPr/>
            <p:nvPr/>
          </p:nvSpPr>
          <p:spPr bwMode="auto">
            <a:xfrm>
              <a:off x="5505108" y="3272152"/>
              <a:ext cx="2102822" cy="155706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15" name="TextBox 114">
              <a:extLst>
                <a:ext uri="{FF2B5EF4-FFF2-40B4-BE49-F238E27FC236}">
                  <a16:creationId xmlns:a16="http://schemas.microsoft.com/office/drawing/2014/main" id="{7BE4B0A7-011C-4B01-BF1A-5A951C878279}"/>
                </a:ext>
              </a:extLst>
            </p:cNvPr>
            <p:cNvSpPr txBox="1"/>
            <p:nvPr/>
          </p:nvSpPr>
          <p:spPr>
            <a:xfrm>
              <a:off x="5505108" y="4220325"/>
              <a:ext cx="2102822" cy="634440"/>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2917">
                        <a:srgbClr val="353535"/>
                      </a:gs>
                      <a:gs pos="30000">
                        <a:srgbClr val="353535"/>
                      </a:gs>
                    </a:gsLst>
                    <a:lin ang="5400000" scaled="0"/>
                  </a:gradFill>
                  <a:effectLst/>
                  <a:uLnTx/>
                  <a:uFillTx/>
                  <a:latin typeface="Segoe UI Light"/>
                  <a:ea typeface="+mn-ea"/>
                  <a:cs typeface="+mn-cs"/>
                </a:rPr>
                <a:t>.NET</a:t>
              </a:r>
            </a:p>
          </p:txBody>
        </p:sp>
        <p:grpSp>
          <p:nvGrpSpPr>
            <p:cNvPr id="116" name="Group 115">
              <a:extLst>
                <a:ext uri="{FF2B5EF4-FFF2-40B4-BE49-F238E27FC236}">
                  <a16:creationId xmlns:a16="http://schemas.microsoft.com/office/drawing/2014/main" id="{05033B6E-2614-45D0-91CF-7E6852DE9EFC}"/>
                </a:ext>
              </a:extLst>
            </p:cNvPr>
            <p:cNvGrpSpPr/>
            <p:nvPr/>
          </p:nvGrpSpPr>
          <p:grpSpPr>
            <a:xfrm>
              <a:off x="5513448" y="3257116"/>
              <a:ext cx="657816" cy="735988"/>
              <a:chOff x="261643" y="3398059"/>
              <a:chExt cx="657909" cy="736092"/>
            </a:xfrm>
          </p:grpSpPr>
          <p:sp>
            <p:nvSpPr>
              <p:cNvPr id="118" name="Diagonal Stripe 117">
                <a:extLst>
                  <a:ext uri="{FF2B5EF4-FFF2-40B4-BE49-F238E27FC236}">
                    <a16:creationId xmlns:a16="http://schemas.microsoft.com/office/drawing/2014/main" id="{3EEF5875-F418-4768-8604-53BE6885AF73}"/>
                  </a:ext>
                </a:extLst>
              </p:cNvPr>
              <p:cNvSpPr/>
              <p:nvPr/>
            </p:nvSpPr>
            <p:spPr bwMode="auto">
              <a:xfrm>
                <a:off x="261643" y="3413096"/>
                <a:ext cx="657909" cy="721055"/>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9" name="TextBox 118">
                <a:extLst>
                  <a:ext uri="{FF2B5EF4-FFF2-40B4-BE49-F238E27FC236}">
                    <a16:creationId xmlns:a16="http://schemas.microsoft.com/office/drawing/2014/main" id="{9CD4A6A3-1DC6-4E7A-9865-49F859720ADB}"/>
                  </a:ext>
                </a:extLst>
              </p:cNvPr>
              <p:cNvSpPr txBox="1"/>
              <p:nvPr/>
            </p:nvSpPr>
            <p:spPr>
              <a:xfrm rot="18697095">
                <a:off x="264475" y="3449903"/>
                <a:ext cx="537671" cy="433984"/>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a:ln>
                      <a:noFill/>
                    </a:ln>
                    <a:solidFill>
                      <a:srgbClr val="FFFFFF"/>
                    </a:solidFill>
                    <a:effectLst/>
                    <a:uLnTx/>
                    <a:uFillTx/>
                    <a:latin typeface="Segoe UI Semilight"/>
                    <a:ea typeface="+mn-ea"/>
                    <a:cs typeface="+mn-cs"/>
                  </a:rPr>
                  <a:t>GA</a:t>
                </a:r>
              </a:p>
            </p:txBody>
          </p:sp>
        </p:grpSp>
        <p:pic>
          <p:nvPicPr>
            <p:cNvPr id="117" name="Picture 12" descr="Image result for microsoft net logo">
              <a:extLst>
                <a:ext uri="{FF2B5EF4-FFF2-40B4-BE49-F238E27FC236}">
                  <a16:creationId xmlns:a16="http://schemas.microsoft.com/office/drawing/2014/main" id="{1AA0A1BD-ACB3-4405-BBA1-C91292928353}"/>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326911" y="3514725"/>
              <a:ext cx="607344" cy="5810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0" name="Group 119">
            <a:extLst>
              <a:ext uri="{FF2B5EF4-FFF2-40B4-BE49-F238E27FC236}">
                <a16:creationId xmlns:a16="http://schemas.microsoft.com/office/drawing/2014/main" id="{5E763EC9-9524-4C2D-AE92-BCC0C4751C32}"/>
              </a:ext>
            </a:extLst>
          </p:cNvPr>
          <p:cNvGrpSpPr/>
          <p:nvPr/>
        </p:nvGrpSpPr>
        <p:grpSpPr>
          <a:xfrm>
            <a:off x="5426331" y="2065832"/>
            <a:ext cx="644885" cy="712094"/>
            <a:chOff x="2665259" y="1576319"/>
            <a:chExt cx="657909" cy="726476"/>
          </a:xfrm>
        </p:grpSpPr>
        <p:sp>
          <p:nvSpPr>
            <p:cNvPr id="121" name="Diagonal Stripe 120">
              <a:extLst>
                <a:ext uri="{FF2B5EF4-FFF2-40B4-BE49-F238E27FC236}">
                  <a16:creationId xmlns:a16="http://schemas.microsoft.com/office/drawing/2014/main" id="{73A039B9-E237-4332-B7E3-B3DC34891F34}"/>
                </a:ext>
              </a:extLst>
            </p:cNvPr>
            <p:cNvSpPr/>
            <p:nvPr/>
          </p:nvSpPr>
          <p:spPr bwMode="auto">
            <a:xfrm>
              <a:off x="2665259" y="1577575"/>
              <a:ext cx="657909" cy="725220"/>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2" name="TextBox 121">
              <a:extLst>
                <a:ext uri="{FF2B5EF4-FFF2-40B4-BE49-F238E27FC236}">
                  <a16:creationId xmlns:a16="http://schemas.microsoft.com/office/drawing/2014/main" id="{9616D5E4-767C-4F6B-BB29-BCBB4818442D}"/>
                </a:ext>
              </a:extLst>
            </p:cNvPr>
            <p:cNvSpPr txBox="1"/>
            <p:nvPr/>
          </p:nvSpPr>
          <p:spPr>
            <a:xfrm rot="18697095">
              <a:off x="2665579" y="1628163"/>
              <a:ext cx="537671" cy="433984"/>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a:ln>
                    <a:noFill/>
                  </a:ln>
                  <a:solidFill>
                    <a:srgbClr val="FFFFFF"/>
                  </a:solidFill>
                  <a:effectLst/>
                  <a:uLnTx/>
                  <a:uFillTx/>
                  <a:latin typeface="Segoe UI Semilight"/>
                  <a:ea typeface="+mn-ea"/>
                  <a:cs typeface="+mn-cs"/>
                </a:rPr>
                <a:t>GA</a:t>
              </a:r>
            </a:p>
          </p:txBody>
        </p:sp>
      </p:grpSp>
      <p:grpSp>
        <p:nvGrpSpPr>
          <p:cNvPr id="129" name="Group 128">
            <a:extLst>
              <a:ext uri="{FF2B5EF4-FFF2-40B4-BE49-F238E27FC236}">
                <a16:creationId xmlns:a16="http://schemas.microsoft.com/office/drawing/2014/main" id="{948F416E-E189-4CBC-816F-1F2235EFCAC2}"/>
              </a:ext>
            </a:extLst>
          </p:cNvPr>
          <p:cNvGrpSpPr/>
          <p:nvPr/>
        </p:nvGrpSpPr>
        <p:grpSpPr>
          <a:xfrm>
            <a:off x="594574" y="2050245"/>
            <a:ext cx="2061485" cy="1555394"/>
            <a:chOff x="1723996" y="1799109"/>
            <a:chExt cx="2061485" cy="1555394"/>
          </a:xfrm>
        </p:grpSpPr>
        <p:sp>
          <p:nvSpPr>
            <p:cNvPr id="130" name="Rectangle 129">
              <a:extLst>
                <a:ext uri="{FF2B5EF4-FFF2-40B4-BE49-F238E27FC236}">
                  <a16:creationId xmlns:a16="http://schemas.microsoft.com/office/drawing/2014/main" id="{52968123-624B-470E-98ED-BAF7D7398449}"/>
                </a:ext>
              </a:extLst>
            </p:cNvPr>
            <p:cNvSpPr/>
            <p:nvPr/>
          </p:nvSpPr>
          <p:spPr bwMode="auto">
            <a:xfrm>
              <a:off x="1723996" y="1803001"/>
              <a:ext cx="2061485" cy="1526459"/>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31" name="TextBox 130">
              <a:extLst>
                <a:ext uri="{FF2B5EF4-FFF2-40B4-BE49-F238E27FC236}">
                  <a16:creationId xmlns:a16="http://schemas.microsoft.com/office/drawing/2014/main" id="{3D3A8D53-6E86-4F3B-AB2A-8B981D564C38}"/>
                </a:ext>
              </a:extLst>
            </p:cNvPr>
            <p:cNvSpPr txBox="1"/>
            <p:nvPr/>
          </p:nvSpPr>
          <p:spPr>
            <a:xfrm>
              <a:off x="1723996" y="2732535"/>
              <a:ext cx="2061485" cy="621968"/>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JavaScript</a:t>
              </a:r>
            </a:p>
          </p:txBody>
        </p:sp>
        <p:pic>
          <p:nvPicPr>
            <p:cNvPr id="132" name="Picture 10" descr="Image result for javascript logo">
              <a:extLst>
                <a:ext uri="{FF2B5EF4-FFF2-40B4-BE49-F238E27FC236}">
                  <a16:creationId xmlns:a16="http://schemas.microsoft.com/office/drawing/2014/main" id="{8B911BF0-4235-49D7-8A48-1BBA0DA8CF4D}"/>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480197" y="2050143"/>
              <a:ext cx="491872" cy="554743"/>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 132">
              <a:extLst>
                <a:ext uri="{FF2B5EF4-FFF2-40B4-BE49-F238E27FC236}">
                  <a16:creationId xmlns:a16="http://schemas.microsoft.com/office/drawing/2014/main" id="{C0CD64C1-0544-47D2-859C-A43A8F36D09D}"/>
                </a:ext>
              </a:extLst>
            </p:cNvPr>
            <p:cNvGrpSpPr/>
            <p:nvPr/>
          </p:nvGrpSpPr>
          <p:grpSpPr>
            <a:xfrm>
              <a:off x="1737714" y="1799109"/>
              <a:ext cx="644885" cy="712094"/>
              <a:chOff x="2665259" y="1576319"/>
              <a:chExt cx="657909" cy="726476"/>
            </a:xfrm>
          </p:grpSpPr>
          <p:sp>
            <p:nvSpPr>
              <p:cNvPr id="134" name="Diagonal Stripe 133">
                <a:extLst>
                  <a:ext uri="{FF2B5EF4-FFF2-40B4-BE49-F238E27FC236}">
                    <a16:creationId xmlns:a16="http://schemas.microsoft.com/office/drawing/2014/main" id="{1DECF407-2944-4FE3-B7B1-8C9D6019899F}"/>
                  </a:ext>
                </a:extLst>
              </p:cNvPr>
              <p:cNvSpPr/>
              <p:nvPr/>
            </p:nvSpPr>
            <p:spPr bwMode="auto">
              <a:xfrm>
                <a:off x="2665259" y="1577575"/>
                <a:ext cx="657909" cy="725220"/>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5" name="TextBox 134">
                <a:extLst>
                  <a:ext uri="{FF2B5EF4-FFF2-40B4-BE49-F238E27FC236}">
                    <a16:creationId xmlns:a16="http://schemas.microsoft.com/office/drawing/2014/main" id="{7A6271A0-E133-41B4-9EB1-7776D2B5C436}"/>
                  </a:ext>
                </a:extLst>
              </p:cNvPr>
              <p:cNvSpPr txBox="1"/>
              <p:nvPr/>
            </p:nvSpPr>
            <p:spPr>
              <a:xfrm rot="18697095">
                <a:off x="2665579" y="1628163"/>
                <a:ext cx="537671" cy="433984"/>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a:ln>
                      <a:noFill/>
                    </a:ln>
                    <a:solidFill>
                      <a:srgbClr val="FFFFFF"/>
                    </a:solidFill>
                    <a:effectLst/>
                    <a:uLnTx/>
                    <a:uFillTx/>
                    <a:latin typeface="Segoe UI Semilight"/>
                    <a:ea typeface="+mn-ea"/>
                    <a:cs typeface="+mn-cs"/>
                  </a:rPr>
                  <a:t>GA</a:t>
                </a:r>
              </a:p>
            </p:txBody>
          </p:sp>
        </p:grpSp>
      </p:grpSp>
    </p:spTree>
    <p:extLst>
      <p:ext uri="{BB962C8B-B14F-4D97-AF65-F5344CB8AC3E}">
        <p14:creationId xmlns:p14="http://schemas.microsoft.com/office/powerpoint/2010/main" val="3621022795"/>
      </p:ext>
    </p:extLst>
  </p:cSld>
  <p:clrMapOvr>
    <a:masterClrMapping/>
  </p:clrMapOvr>
  <p:transition spd="slow">
    <p:push dir="u"/>
  </p:transition>
  <p:extLst>
    <p:ext uri="{6950BFC3-D8DA-4A85-94F7-54DA5524770B}">
      <p188:commentRel xmlns="" xmlns:a16="http://schemas.microsoft.com/office/drawing/2014/main" xmlns:a14="http://schemas.microsoft.com/office/drawing/2010/main" xmlns:p14="http://schemas.microsoft.com/office/powerpoint/2010/main" xmlns:p188="http://schemas.microsoft.com/office/powerpoint/2018/8/main" r:id="rId11"/>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567B4-B416-4BFF-9899-A23C36DB54FC}"/>
              </a:ext>
            </a:extLst>
          </p:cNvPr>
          <p:cNvSpPr>
            <a:spLocks noGrp="1"/>
          </p:cNvSpPr>
          <p:nvPr>
            <p:ph type="title"/>
          </p:nvPr>
        </p:nvSpPr>
        <p:spPr/>
        <p:txBody>
          <a:bodyPr/>
          <a:lstStyle/>
          <a:p>
            <a:r>
              <a:rPr lang="en-US"/>
              <a:t>Best Practices</a:t>
            </a:r>
          </a:p>
        </p:txBody>
      </p:sp>
      <p:sp>
        <p:nvSpPr>
          <p:cNvPr id="3" name="Text Placeholder 2">
            <a:extLst>
              <a:ext uri="{FF2B5EF4-FFF2-40B4-BE49-F238E27FC236}">
                <a16:creationId xmlns:a16="http://schemas.microsoft.com/office/drawing/2014/main" id="{73DE84E6-34F9-41C3-8569-CC39231DC1B6}"/>
              </a:ext>
            </a:extLst>
          </p:cNvPr>
          <p:cNvSpPr>
            <a:spLocks noGrp="1"/>
          </p:cNvSpPr>
          <p:nvPr>
            <p:ph type="body" sz="quarter" idx="10"/>
          </p:nvPr>
        </p:nvSpPr>
        <p:spPr>
          <a:xfrm>
            <a:off x="586390" y="1434370"/>
            <a:ext cx="11018520" cy="3533275"/>
          </a:xfrm>
        </p:spPr>
        <p:txBody>
          <a:bodyPr/>
          <a:lstStyle/>
          <a:p>
            <a:r>
              <a:rPr lang="en-US"/>
              <a:t>Follow the Golden Rules for tokens</a:t>
            </a:r>
          </a:p>
          <a:p>
            <a:r>
              <a:rPr lang="en-US"/>
              <a:t>Create the best user experience with scopes</a:t>
            </a:r>
          </a:p>
          <a:p>
            <a:r>
              <a:rPr lang="en-US"/>
              <a:t>Use Roles or Groups</a:t>
            </a:r>
          </a:p>
          <a:p>
            <a:r>
              <a:rPr lang="en-US"/>
              <a:t>Enable Provisioning</a:t>
            </a:r>
          </a:p>
          <a:p>
            <a:r>
              <a:rPr lang="en-US"/>
              <a:t>Protect APIs</a:t>
            </a:r>
          </a:p>
          <a:p>
            <a:r>
              <a:rPr lang="en-US"/>
              <a:t>Protect Services</a:t>
            </a:r>
          </a:p>
          <a:p>
            <a:r>
              <a:rPr lang="en-US"/>
              <a:t>Protect your apps</a:t>
            </a:r>
          </a:p>
        </p:txBody>
      </p:sp>
    </p:spTree>
    <p:extLst>
      <p:ext uri="{BB962C8B-B14F-4D97-AF65-F5344CB8AC3E}">
        <p14:creationId xmlns:p14="http://schemas.microsoft.com/office/powerpoint/2010/main" val="395003618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FBD68-4C19-4A5B-A293-734924E1DEBB}"/>
              </a:ext>
            </a:extLst>
          </p:cNvPr>
          <p:cNvSpPr>
            <a:spLocks noGrp="1"/>
          </p:cNvSpPr>
          <p:nvPr>
            <p:ph type="title"/>
          </p:nvPr>
        </p:nvSpPr>
        <p:spPr/>
        <p:txBody>
          <a:bodyPr/>
          <a:lstStyle/>
          <a:p>
            <a:r>
              <a:rPr lang="en-US"/>
              <a:t>Golden Rules for Tokens</a:t>
            </a:r>
          </a:p>
        </p:txBody>
      </p:sp>
      <p:sp>
        <p:nvSpPr>
          <p:cNvPr id="3" name="Text Placeholder 2">
            <a:extLst>
              <a:ext uri="{FF2B5EF4-FFF2-40B4-BE49-F238E27FC236}">
                <a16:creationId xmlns:a16="http://schemas.microsoft.com/office/drawing/2014/main" id="{C1B080D6-77DB-4838-B8FD-E58FAF53AA12}"/>
              </a:ext>
            </a:extLst>
          </p:cNvPr>
          <p:cNvSpPr>
            <a:spLocks noGrp="1"/>
          </p:cNvSpPr>
          <p:nvPr>
            <p:ph type="body" sz="quarter" idx="10"/>
          </p:nvPr>
        </p:nvSpPr>
        <p:spPr>
          <a:xfrm>
            <a:off x="386499" y="1434370"/>
            <a:ext cx="11642103" cy="5084469"/>
          </a:xfrm>
        </p:spPr>
        <p:txBody>
          <a:bodyPr/>
          <a:lstStyle/>
          <a:p>
            <a:r>
              <a:rPr lang="en-US" dirty="0"/>
              <a:t>Use tokens only for their intended function</a:t>
            </a:r>
          </a:p>
          <a:p>
            <a:r>
              <a:rPr lang="en-US" dirty="0"/>
              <a:t>	ID Tokens identify the user to the application</a:t>
            </a:r>
          </a:p>
          <a:p>
            <a:r>
              <a:rPr lang="en-US" dirty="0"/>
              <a:t>	Access tokens authorize the app for a range of operation for an API</a:t>
            </a:r>
          </a:p>
          <a:p>
            <a:r>
              <a:rPr lang="en-US" dirty="0"/>
              <a:t>Never mess with someone else’s tokens</a:t>
            </a:r>
          </a:p>
          <a:p>
            <a:r>
              <a:rPr lang="en-US" dirty="0"/>
              <a:t>	Apps do not look at access tokens</a:t>
            </a:r>
          </a:p>
          <a:p>
            <a:r>
              <a:rPr lang="en-US" dirty="0"/>
              <a:t>	APIs never use ID Tokens for authorization</a:t>
            </a:r>
          </a:p>
          <a:p>
            <a:r>
              <a:rPr lang="en-US" dirty="0"/>
              <a:t>	APIs never accept Access Tokens for other APIs</a:t>
            </a:r>
          </a:p>
          <a:p>
            <a:r>
              <a:rPr lang="en-US" dirty="0"/>
              <a:t>Cache the tokens appropriately</a:t>
            </a:r>
          </a:p>
          <a:p>
            <a:r>
              <a:rPr lang="en-US" dirty="0"/>
              <a:t>	MSAL handles this automatically</a:t>
            </a:r>
          </a:p>
          <a:p>
            <a:r>
              <a:rPr lang="en-US" dirty="0"/>
              <a:t>Check for error classes instead of search for specific error codes</a:t>
            </a:r>
          </a:p>
        </p:txBody>
      </p:sp>
    </p:spTree>
    <p:extLst>
      <p:ext uri="{BB962C8B-B14F-4D97-AF65-F5344CB8AC3E}">
        <p14:creationId xmlns:p14="http://schemas.microsoft.com/office/powerpoint/2010/main" val="33458114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59841" y="387924"/>
            <a:ext cx="8382000" cy="941796"/>
          </a:xfrm>
        </p:spPr>
        <p:txBody>
          <a:bodyPr>
            <a:normAutofit/>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References</a:t>
            </a:r>
            <a:endParaRPr lang="en-US" sz="4000" cap="none" dirty="0">
              <a:ln>
                <a:noFill/>
              </a:ln>
              <a:solidFill>
                <a:srgbClr val="00B050"/>
              </a:solidFill>
              <a:latin typeface="Calibri" panose="020F0502020204030204" pitchFamily="34" charset="0"/>
              <a:cs typeface="Calibri" panose="020F0502020204030204" pitchFamily="34" charset="0"/>
            </a:endParaRPr>
          </a:p>
        </p:txBody>
      </p:sp>
      <p:sp>
        <p:nvSpPr>
          <p:cNvPr id="5" name="Title 1">
            <a:extLst>
              <a:ext uri="{FF2B5EF4-FFF2-40B4-BE49-F238E27FC236}">
                <a16:creationId xmlns:a16="http://schemas.microsoft.com/office/drawing/2014/main" id="{63757989-3904-482E-AF8B-22DD8877834F}"/>
              </a:ext>
            </a:extLst>
          </p:cNvPr>
          <p:cNvSpPr txBox="1">
            <a:spLocks/>
          </p:cNvSpPr>
          <p:nvPr/>
        </p:nvSpPr>
        <p:spPr>
          <a:xfrm>
            <a:off x="1259841" y="1329720"/>
            <a:ext cx="8382000" cy="941796"/>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4000" cap="none" dirty="0">
              <a:ln>
                <a:noFill/>
              </a:ln>
              <a:solidFill>
                <a:srgbClr val="00B050"/>
              </a:solidFill>
              <a:latin typeface="Calibri" panose="020F0502020204030204" pitchFamily="34" charset="0"/>
              <a:cs typeface="Calibri" panose="020F0502020204030204" pitchFamily="34" charset="0"/>
            </a:endParaRPr>
          </a:p>
        </p:txBody>
      </p:sp>
      <p:sp>
        <p:nvSpPr>
          <p:cNvPr id="6" name="Title 1">
            <a:extLst>
              <a:ext uri="{FF2B5EF4-FFF2-40B4-BE49-F238E27FC236}">
                <a16:creationId xmlns:a16="http://schemas.microsoft.com/office/drawing/2014/main" id="{F39088B4-7003-4D56-AD1B-17BEF553C283}"/>
              </a:ext>
            </a:extLst>
          </p:cNvPr>
          <p:cNvSpPr txBox="1">
            <a:spLocks/>
          </p:cNvSpPr>
          <p:nvPr/>
        </p:nvSpPr>
        <p:spPr>
          <a:xfrm>
            <a:off x="1155338" y="1245325"/>
            <a:ext cx="8382000" cy="4517911"/>
          </a:xfrm>
          <a:prstGeom prst="rect">
            <a:avLst/>
          </a:prstGeom>
          <a:effectLst/>
        </p:spPr>
        <p:txBody>
          <a:bodyPr vert="horz" lIns="91440" tIns="45720" rIns="91440" bIns="45720" rtlCol="0" anchor="ctr">
            <a:normAutofit fontScale="47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cap="none" dirty="0">
                <a:ln>
                  <a:noFill/>
                </a:ln>
                <a:solidFill>
                  <a:srgbClr val="00B050"/>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https://azure.microsoft.com/mediahandler/files/resourcefiles/cloud-identity-and-access-management/Cloud_Identity_and_Access_Management_infographic.pdf/</a:t>
            </a:r>
          </a:p>
          <a:p>
            <a:endParaRPr lang="en-US" sz="4000" cap="none" dirty="0">
              <a:ln>
                <a:noFill/>
              </a:ln>
              <a:solidFill>
                <a:srgbClr val="00B050"/>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endParaRPr>
          </a:p>
          <a:p>
            <a:endParaRPr lang="en-US" sz="4000" cap="none" dirty="0">
              <a:ln>
                <a:noFill/>
              </a:ln>
              <a:solidFill>
                <a:srgbClr val="00B050"/>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endParaRPr>
          </a:p>
          <a:p>
            <a:r>
              <a:rPr lang="en-US" sz="4000" cap="none" dirty="0">
                <a:ln>
                  <a:noFill/>
                </a:ln>
                <a:solidFill>
                  <a:srgbClr val="00B050"/>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https://docs.microsoft.com/en-us/azure/active-directory/develop/</a:t>
            </a:r>
            <a:endParaRPr lang="en-US" sz="4000" cap="none" dirty="0">
              <a:ln>
                <a:noFill/>
              </a:ln>
              <a:solidFill>
                <a:srgbClr val="00B050"/>
              </a:solidFill>
              <a:latin typeface="Calibri" panose="020F0502020204030204" pitchFamily="34" charset="0"/>
              <a:cs typeface="Calibri" panose="020F0502020204030204" pitchFamily="34" charset="0"/>
            </a:endParaRPr>
          </a:p>
          <a:p>
            <a:endParaRPr lang="en-US" sz="4000" cap="none" dirty="0">
              <a:ln>
                <a:noFill/>
              </a:ln>
              <a:solidFill>
                <a:srgbClr val="00B050"/>
              </a:solidFill>
              <a:latin typeface="Calibri" panose="020F0502020204030204" pitchFamily="34" charset="0"/>
              <a:cs typeface="Calibri" panose="020F0502020204030204" pitchFamily="34" charset="0"/>
            </a:endParaRPr>
          </a:p>
          <a:p>
            <a:r>
              <a:rPr lang="en-US" sz="4000" cap="none" dirty="0">
                <a:ln>
                  <a:noFill/>
                </a:ln>
                <a:solidFill>
                  <a:srgbClr val="00B050"/>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https://docs.microsoft.com/en-us/azure/active-directory/develop/identity-platform-integration-checklist</a:t>
            </a:r>
            <a:endParaRPr lang="en-US" sz="4000" cap="none" dirty="0">
              <a:ln>
                <a:noFill/>
              </a:ln>
              <a:solidFill>
                <a:srgbClr val="00B050"/>
              </a:solidFill>
              <a:latin typeface="Calibri" panose="020F0502020204030204" pitchFamily="34" charset="0"/>
              <a:cs typeface="Calibri" panose="020F0502020204030204" pitchFamily="34" charset="0"/>
            </a:endParaRPr>
          </a:p>
          <a:p>
            <a:endParaRPr lang="en-US" sz="4000" cap="none" dirty="0">
              <a:ln>
                <a:noFill/>
              </a:ln>
              <a:solidFill>
                <a:srgbClr val="00B050"/>
              </a:solidFill>
              <a:latin typeface="Calibri" panose="020F0502020204030204" pitchFamily="34" charset="0"/>
              <a:cs typeface="Calibri" panose="020F0502020204030204" pitchFamily="34" charset="0"/>
            </a:endParaRPr>
          </a:p>
          <a:p>
            <a:r>
              <a:rPr lang="en-US" sz="4000" cap="none" dirty="0">
                <a:ln>
                  <a:noFill/>
                </a:ln>
                <a:solidFill>
                  <a:srgbClr val="00B05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https://www.youtube.com/watch?v=y_fgJAatVhk&amp;feature=youtu.be</a:t>
            </a:r>
            <a:endParaRPr lang="en-US" sz="4000" cap="none" dirty="0">
              <a:ln>
                <a:noFill/>
              </a:ln>
              <a:solidFill>
                <a:srgbClr val="00B050"/>
              </a:solidFill>
              <a:latin typeface="Calibri" panose="020F0502020204030204" pitchFamily="34" charset="0"/>
              <a:cs typeface="Calibri" panose="020F0502020204030204" pitchFamily="34" charset="0"/>
            </a:endParaRPr>
          </a:p>
          <a:p>
            <a:endParaRPr lang="en-US" sz="4000" cap="none" dirty="0">
              <a:ln>
                <a:noFill/>
              </a:ln>
              <a:solidFill>
                <a:srgbClr val="00B050"/>
              </a:solidFill>
              <a:latin typeface="Calibri" panose="020F0502020204030204" pitchFamily="34" charset="0"/>
              <a:cs typeface="Calibri" panose="020F0502020204030204" pitchFamily="34" charset="0"/>
            </a:endParaRPr>
          </a:p>
          <a:p>
            <a:r>
              <a:rPr lang="en-US" sz="4000" cap="none" dirty="0">
                <a:ln>
                  <a:noFill/>
                </a:ln>
                <a:solidFill>
                  <a:srgbClr val="00B050"/>
                </a:solidFill>
                <a:latin typeface="Calibri" panose="020F0502020204030204" pitchFamily="34" charset="0"/>
                <a:cs typeface="Calibri" panose="020F0502020204030204" pitchFamily="34" charset="0"/>
              </a:rPr>
              <a:t>https://medium.com/the-new-control-plane</a:t>
            </a:r>
          </a:p>
          <a:p>
            <a:endParaRPr lang="en-US" sz="4000" cap="none" dirty="0">
              <a:ln>
                <a:noFill/>
              </a:ln>
              <a:solidFill>
                <a:srgbClr val="00B050"/>
              </a:solidFill>
              <a:latin typeface="Calibri" panose="020F0502020204030204" pitchFamily="34" charset="0"/>
              <a:cs typeface="Calibri" panose="020F0502020204030204" pitchFamily="34" charset="0"/>
            </a:endParaRPr>
          </a:p>
          <a:p>
            <a:r>
              <a:rPr lang="en-US" sz="4000" cap="none" dirty="0">
                <a:ln>
                  <a:noFill/>
                </a:ln>
                <a:solidFill>
                  <a:srgbClr val="000000"/>
                </a:solidFill>
                <a:latin typeface="Segoe UI"/>
                <a:cs typeface="Segoe UI"/>
                <a:hlinkClick r:id="rId5"/>
              </a:rPr>
              <a:t>https://aka.ms/msidplatform</a:t>
            </a:r>
            <a:endParaRPr lang="en-US" sz="4000" cap="none" dirty="0">
              <a:ln>
                <a:noFill/>
              </a:ln>
              <a:solidFill>
                <a:srgbClr val="000000"/>
              </a:solidFill>
              <a:latin typeface="Segoe UI"/>
              <a:cs typeface="Segoe UI"/>
            </a:endParaRPr>
          </a:p>
          <a:p>
            <a:endParaRPr lang="en-US" sz="4000" cap="none" dirty="0">
              <a:ln>
                <a:noFill/>
              </a:ln>
              <a:solidFill>
                <a:srgbClr val="000000"/>
              </a:solidFill>
              <a:latin typeface="Segoe UI"/>
              <a:cs typeface="Segoe UI"/>
            </a:endParaRPr>
          </a:p>
          <a:p>
            <a:r>
              <a:rPr lang="en-US" sz="4000" cap="none" dirty="0">
                <a:ln>
                  <a:noFill/>
                </a:ln>
                <a:solidFill>
                  <a:srgbClr val="000000"/>
                </a:solidFill>
                <a:latin typeface="Segoe UI"/>
                <a:cs typeface="Segoe UI"/>
                <a:hlinkClick r:id="rId6"/>
              </a:rPr>
              <a:t>https://developer.microsoft.com/en-us/identity</a:t>
            </a:r>
            <a:endParaRPr lang="en-US" sz="4000" cap="none" dirty="0">
              <a:ln>
                <a:noFill/>
              </a:ln>
              <a:solidFill>
                <a:srgbClr val="000000"/>
              </a:solidFill>
              <a:latin typeface="Segoe UI"/>
              <a:cs typeface="Segoe UI"/>
            </a:endParaRPr>
          </a:p>
          <a:p>
            <a:endParaRPr lang="en-US" sz="4000" cap="none" dirty="0">
              <a:ln>
                <a:noFill/>
              </a:ln>
              <a:solidFill>
                <a:srgbClr val="000000"/>
              </a:solidFill>
              <a:latin typeface="Segoe UI"/>
              <a:cs typeface="Segoe UI"/>
            </a:endParaRPr>
          </a:p>
          <a:p>
            <a:r>
              <a:rPr lang="en-US" sz="4000" cap="none" dirty="0">
                <a:ln>
                  <a:noFill/>
                </a:ln>
                <a:solidFill>
                  <a:srgbClr val="000000"/>
                </a:solidFill>
                <a:latin typeface="Segoe UI"/>
                <a:cs typeface="Segoe UI"/>
              </a:rPr>
              <a:t>https://myignite.techcommunity.microsoft.com/sessions/81635</a:t>
            </a:r>
          </a:p>
          <a:p>
            <a:endParaRPr lang="en-US" sz="4000" cap="none" dirty="0">
              <a:ln>
                <a:noFill/>
              </a:ln>
              <a:solidFill>
                <a:srgbClr val="000000"/>
              </a:solidFill>
              <a:latin typeface="Segoe UI"/>
              <a:cs typeface="Segoe UI"/>
            </a:endParaRPr>
          </a:p>
          <a:p>
            <a:endParaRPr lang="en-US" sz="4000" cap="none" dirty="0">
              <a:ln>
                <a:noFill/>
              </a:ln>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1670799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CBEBE03-4359-4EC5-96B2-ADF0BF092ECA}"/>
              </a:ext>
            </a:extLst>
          </p:cNvPr>
          <p:cNvPicPr>
            <a:picLocks noChangeAspect="1"/>
          </p:cNvPicPr>
          <p:nvPr/>
        </p:nvPicPr>
        <p:blipFill>
          <a:blip r:embed="rId2"/>
          <a:stretch>
            <a:fillRect/>
          </a:stretch>
        </p:blipFill>
        <p:spPr>
          <a:xfrm>
            <a:off x="1867711" y="0"/>
            <a:ext cx="8433880" cy="6858000"/>
          </a:xfrm>
          <a:prstGeom prst="rect">
            <a:avLst/>
          </a:prstGeom>
        </p:spPr>
      </p:pic>
    </p:spTree>
    <p:extLst>
      <p:ext uri="{BB962C8B-B14F-4D97-AF65-F5344CB8AC3E}">
        <p14:creationId xmlns:p14="http://schemas.microsoft.com/office/powerpoint/2010/main" val="147647495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3757989-3904-482E-AF8B-22DD8877834F}"/>
              </a:ext>
            </a:extLst>
          </p:cNvPr>
          <p:cNvSpPr txBox="1">
            <a:spLocks/>
          </p:cNvSpPr>
          <p:nvPr/>
        </p:nvSpPr>
        <p:spPr>
          <a:xfrm>
            <a:off x="1259841" y="1329720"/>
            <a:ext cx="8382000" cy="941796"/>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4000" cap="none" dirty="0">
              <a:ln>
                <a:noFill/>
              </a:ln>
              <a:solidFill>
                <a:srgbClr val="00B05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7679A3B1-7751-4BFB-9C76-1F7710CF981E}"/>
              </a:ext>
            </a:extLst>
          </p:cNvPr>
          <p:cNvPicPr>
            <a:picLocks noChangeAspect="1"/>
          </p:cNvPicPr>
          <p:nvPr/>
        </p:nvPicPr>
        <p:blipFill>
          <a:blip r:embed="rId2"/>
          <a:stretch>
            <a:fillRect/>
          </a:stretch>
        </p:blipFill>
        <p:spPr>
          <a:xfrm>
            <a:off x="1020884" y="636972"/>
            <a:ext cx="8859913" cy="5584055"/>
          </a:xfrm>
          <a:prstGeom prst="rect">
            <a:avLst/>
          </a:prstGeom>
        </p:spPr>
      </p:pic>
    </p:spTree>
    <p:extLst>
      <p:ext uri="{BB962C8B-B14F-4D97-AF65-F5344CB8AC3E}">
        <p14:creationId xmlns:p14="http://schemas.microsoft.com/office/powerpoint/2010/main" val="192812369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B3437AE-C943-4D4F-8ADB-2FB1453C9C7A}"/>
              </a:ext>
            </a:extLst>
          </p:cNvPr>
          <p:cNvPicPr>
            <a:picLocks noChangeAspect="1"/>
          </p:cNvPicPr>
          <p:nvPr/>
        </p:nvPicPr>
        <p:blipFill>
          <a:blip r:embed="rId2"/>
          <a:stretch>
            <a:fillRect/>
          </a:stretch>
        </p:blipFill>
        <p:spPr>
          <a:xfrm>
            <a:off x="1333500" y="790575"/>
            <a:ext cx="9525000" cy="5276850"/>
          </a:xfrm>
          <a:prstGeom prst="rect">
            <a:avLst/>
          </a:prstGeom>
        </p:spPr>
      </p:pic>
    </p:spTree>
    <p:extLst>
      <p:ext uri="{BB962C8B-B14F-4D97-AF65-F5344CB8AC3E}">
        <p14:creationId xmlns:p14="http://schemas.microsoft.com/office/powerpoint/2010/main" val="146659575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97A13D-7F94-4F0F-B70A-0830909B622F}"/>
              </a:ext>
            </a:extLst>
          </p:cNvPr>
          <p:cNvPicPr>
            <a:picLocks noChangeAspect="1"/>
          </p:cNvPicPr>
          <p:nvPr/>
        </p:nvPicPr>
        <p:blipFill>
          <a:blip r:embed="rId2"/>
          <a:stretch>
            <a:fillRect/>
          </a:stretch>
        </p:blipFill>
        <p:spPr>
          <a:xfrm>
            <a:off x="1004584" y="1204051"/>
            <a:ext cx="10182831" cy="4449897"/>
          </a:xfrm>
          <a:prstGeom prst="rect">
            <a:avLst/>
          </a:prstGeom>
        </p:spPr>
      </p:pic>
    </p:spTree>
    <p:extLst>
      <p:ext uri="{BB962C8B-B14F-4D97-AF65-F5344CB8AC3E}">
        <p14:creationId xmlns:p14="http://schemas.microsoft.com/office/powerpoint/2010/main" val="227662690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DB6E28-F863-4B42-B549-DC627D94ACE8}"/>
              </a:ext>
            </a:extLst>
          </p:cNvPr>
          <p:cNvSpPr/>
          <p:nvPr/>
        </p:nvSpPr>
        <p:spPr>
          <a:xfrm>
            <a:off x="2913776" y="1564265"/>
            <a:ext cx="6096000" cy="3785652"/>
          </a:xfrm>
          <a:prstGeom prst="rect">
            <a:avLst/>
          </a:prstGeom>
        </p:spPr>
        <p:txBody>
          <a:bodyPr>
            <a:spAutoFit/>
          </a:bodyPr>
          <a:lstStyle/>
          <a:p>
            <a:pPr>
              <a:buFont typeface="Arial" panose="020B0604020202020204" pitchFamily="34" charset="0"/>
              <a:buChar char="•"/>
            </a:pPr>
            <a:r>
              <a:rPr lang="en-NZ" sz="2000" b="1" dirty="0">
                <a:solidFill>
                  <a:schemeClr val="accent1">
                    <a:lumMod val="60000"/>
                    <a:lumOff val="40000"/>
                  </a:schemeClr>
                </a:solidFill>
                <a:latin typeface="Calibri" panose="020F0502020204030204" pitchFamily="34" charset="0"/>
                <a:cs typeface="Calibri" panose="020F0502020204030204" pitchFamily="34" charset="0"/>
              </a:rPr>
              <a:t>Azure Active Directory Free.</a:t>
            </a:r>
            <a:r>
              <a:rPr lang="en-NZ" sz="2000" dirty="0">
                <a:solidFill>
                  <a:schemeClr val="accent1">
                    <a:lumMod val="60000"/>
                    <a:lumOff val="40000"/>
                  </a:schemeClr>
                </a:solidFill>
                <a:latin typeface="Calibri" panose="020F0502020204030204" pitchFamily="34" charset="0"/>
                <a:cs typeface="Calibri" panose="020F0502020204030204" pitchFamily="34" charset="0"/>
              </a:rPr>
              <a:t> Provides user and group management, on-premises directory synchronization, basic reports, self-service password change.</a:t>
            </a:r>
          </a:p>
          <a:p>
            <a:pPr>
              <a:buFont typeface="Arial" panose="020B0604020202020204" pitchFamily="34" charset="0"/>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NZ" sz="2000" b="1" dirty="0">
                <a:solidFill>
                  <a:schemeClr val="accent1">
                    <a:lumMod val="60000"/>
                    <a:lumOff val="40000"/>
                  </a:schemeClr>
                </a:solidFill>
                <a:latin typeface="Calibri" panose="020F0502020204030204" pitchFamily="34" charset="0"/>
                <a:cs typeface="Calibri" panose="020F0502020204030204" pitchFamily="34" charset="0"/>
              </a:rPr>
              <a:t>Azure Active Directory Premium P1.</a:t>
            </a:r>
            <a:r>
              <a:rPr lang="en-NZ" sz="2000" dirty="0">
                <a:solidFill>
                  <a:schemeClr val="accent1">
                    <a:lumMod val="60000"/>
                    <a:lumOff val="40000"/>
                  </a:schemeClr>
                </a:solidFill>
                <a:latin typeface="Calibri" panose="020F0502020204030204" pitchFamily="34" charset="0"/>
                <a:cs typeface="Calibri" panose="020F0502020204030204" pitchFamily="34" charset="0"/>
              </a:rPr>
              <a:t> In addition to the Free features, P1 also lets your hybrid users access both on-premises and cloud resources. It also supports advanced administration, such as dynamic groups, self-service group management, and cloud write-back capabilities, which allow self-service password reset for your on-premises users.</a:t>
            </a:r>
          </a:p>
          <a:p>
            <a:pPr>
              <a:buFont typeface="Arial" panose="020B0604020202020204" pitchFamily="34" charset="0"/>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Active Directory Business-to-Customer (B2C). </a:t>
            </a:r>
          </a:p>
        </p:txBody>
      </p:sp>
      <p:sp>
        <p:nvSpPr>
          <p:cNvPr id="5" name="Rectangle 4">
            <a:extLst>
              <a:ext uri="{FF2B5EF4-FFF2-40B4-BE49-F238E27FC236}">
                <a16:creationId xmlns:a16="http://schemas.microsoft.com/office/drawing/2014/main" id="{F2837074-EC3E-4837-9DEE-650C845D8EED}"/>
              </a:ext>
            </a:extLst>
          </p:cNvPr>
          <p:cNvSpPr/>
          <p:nvPr/>
        </p:nvSpPr>
        <p:spPr>
          <a:xfrm>
            <a:off x="2913776" y="375300"/>
            <a:ext cx="1590500" cy="707886"/>
          </a:xfrm>
          <a:prstGeom prst="rect">
            <a:avLst/>
          </a:prstGeom>
        </p:spPr>
        <p:txBody>
          <a:bodyPr wrap="none">
            <a:spAutoFit/>
          </a:bodyPr>
          <a:lstStyle/>
          <a:p>
            <a:r>
              <a:rPr lang="en-US" sz="4000" dirty="0">
                <a:solidFill>
                  <a:schemeClr val="bg1">
                    <a:lumMod val="95000"/>
                  </a:schemeClr>
                </a:solidFill>
                <a:latin typeface="Calibri" panose="020F0502020204030204" pitchFamily="34" charset="0"/>
                <a:cs typeface="Calibri" panose="020F0502020204030204" pitchFamily="34" charset="0"/>
              </a:rPr>
              <a:t>Pricing</a:t>
            </a:r>
            <a:endParaRPr lang="en-NZ" sz="4000" dirty="0"/>
          </a:p>
        </p:txBody>
      </p:sp>
    </p:spTree>
    <p:extLst>
      <p:ext uri="{BB962C8B-B14F-4D97-AF65-F5344CB8AC3E}">
        <p14:creationId xmlns:p14="http://schemas.microsoft.com/office/powerpoint/2010/main" val="183808089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DB6E28-F863-4B42-B549-DC627D94ACE8}"/>
              </a:ext>
            </a:extLst>
          </p:cNvPr>
          <p:cNvSpPr/>
          <p:nvPr/>
        </p:nvSpPr>
        <p:spPr>
          <a:xfrm>
            <a:off x="2896998" y="1488764"/>
            <a:ext cx="6096000" cy="3785652"/>
          </a:xfrm>
          <a:prstGeom prst="rect">
            <a:avLst/>
          </a:prstGeom>
        </p:spPr>
        <p:txBody>
          <a:bodyPr>
            <a:spAutoFit/>
          </a:bodyPr>
          <a:lstStyle/>
          <a:p>
            <a:pPr>
              <a:buFont typeface="Arial" panose="020B0604020202020204" pitchFamily="34" charset="0"/>
              <a:buChar char="•"/>
            </a:pPr>
            <a:r>
              <a:rPr lang="en-NZ" sz="2000" b="1" dirty="0">
                <a:solidFill>
                  <a:schemeClr val="accent1">
                    <a:lumMod val="60000"/>
                    <a:lumOff val="40000"/>
                  </a:schemeClr>
                </a:solidFill>
                <a:latin typeface="Calibri" panose="020F0502020204030204" pitchFamily="34" charset="0"/>
                <a:cs typeface="Calibri" panose="020F0502020204030204" pitchFamily="34" charset="0"/>
              </a:rPr>
              <a:t>Azure Active Directory Premium P2.</a:t>
            </a:r>
            <a:r>
              <a:rPr lang="en-NZ" sz="2000" dirty="0">
                <a:solidFill>
                  <a:schemeClr val="accent1">
                    <a:lumMod val="60000"/>
                    <a:lumOff val="40000"/>
                  </a:schemeClr>
                </a:solidFill>
                <a:latin typeface="Calibri" panose="020F0502020204030204" pitchFamily="34" charset="0"/>
                <a:cs typeface="Calibri" panose="020F0502020204030204" pitchFamily="34" charset="0"/>
              </a:rPr>
              <a:t> In addition to the Free and P1 features, P2 also offers </a:t>
            </a:r>
            <a:r>
              <a:rPr lang="en-NZ" sz="2000" dirty="0">
                <a:solidFill>
                  <a:schemeClr val="accent1">
                    <a:lumMod val="60000"/>
                    <a:lumOff val="40000"/>
                  </a:schemeClr>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Azure Active Directory Identity Protection</a:t>
            </a:r>
            <a:r>
              <a:rPr lang="en-NZ" sz="2000" dirty="0">
                <a:solidFill>
                  <a:schemeClr val="accent1">
                    <a:lumMod val="60000"/>
                    <a:lumOff val="40000"/>
                  </a:schemeClr>
                </a:solidFill>
                <a:latin typeface="Calibri" panose="020F0502020204030204" pitchFamily="34" charset="0"/>
                <a:cs typeface="Calibri" panose="020F0502020204030204" pitchFamily="34" charset="0"/>
              </a:rPr>
              <a:t> to help provide risk-based Conditional Access to your apps and critical company data and </a:t>
            </a:r>
            <a:r>
              <a:rPr lang="en-NZ" sz="2000" dirty="0">
                <a:solidFill>
                  <a:schemeClr val="accent1">
                    <a:lumMod val="60000"/>
                    <a:lumOff val="40000"/>
                  </a:schemeClr>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Privileged Identity Management</a:t>
            </a:r>
            <a:r>
              <a:rPr lang="en-NZ" sz="2000" dirty="0">
                <a:solidFill>
                  <a:schemeClr val="accent1">
                    <a:lumMod val="60000"/>
                    <a:lumOff val="40000"/>
                  </a:schemeClr>
                </a:solidFill>
                <a:latin typeface="Calibri" panose="020F0502020204030204" pitchFamily="34" charset="0"/>
                <a:cs typeface="Calibri" panose="020F0502020204030204" pitchFamily="34" charset="0"/>
              </a:rPr>
              <a:t> to help discover, restrict, and monitor administrators and their access to resources and to provide just-in-time access when needed.</a:t>
            </a:r>
          </a:p>
          <a:p>
            <a:pPr>
              <a:buFont typeface="Arial" panose="020B0604020202020204" pitchFamily="34" charset="0"/>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NZ" sz="2000" b="1" dirty="0">
                <a:solidFill>
                  <a:schemeClr val="accent1">
                    <a:lumMod val="60000"/>
                    <a:lumOff val="40000"/>
                  </a:schemeClr>
                </a:solidFill>
                <a:latin typeface="Calibri" panose="020F0502020204030204" pitchFamily="34" charset="0"/>
                <a:cs typeface="Calibri" panose="020F0502020204030204" pitchFamily="34" charset="0"/>
              </a:rPr>
              <a:t>"Pay as you go" feature licenses.</a:t>
            </a:r>
            <a:r>
              <a:rPr lang="en-NZ" sz="2000" dirty="0">
                <a:solidFill>
                  <a:schemeClr val="accent1">
                    <a:lumMod val="60000"/>
                    <a:lumOff val="40000"/>
                  </a:schemeClr>
                </a:solidFill>
                <a:latin typeface="Calibri" panose="020F0502020204030204" pitchFamily="34" charset="0"/>
                <a:cs typeface="Calibri" panose="020F0502020204030204" pitchFamily="34" charset="0"/>
              </a:rPr>
              <a:t> You can also get additional feature licenses, such as Azure Active Directory Business-to-Customer (B2C). </a:t>
            </a:r>
          </a:p>
        </p:txBody>
      </p:sp>
      <p:sp>
        <p:nvSpPr>
          <p:cNvPr id="3" name="Rectangle 2">
            <a:extLst>
              <a:ext uri="{FF2B5EF4-FFF2-40B4-BE49-F238E27FC236}">
                <a16:creationId xmlns:a16="http://schemas.microsoft.com/office/drawing/2014/main" id="{F5A7EA3F-46DB-4C03-BCFE-1EC830396E2D}"/>
              </a:ext>
            </a:extLst>
          </p:cNvPr>
          <p:cNvSpPr/>
          <p:nvPr/>
        </p:nvSpPr>
        <p:spPr>
          <a:xfrm>
            <a:off x="2896998" y="434023"/>
            <a:ext cx="1835759" cy="707886"/>
          </a:xfrm>
          <a:prstGeom prst="rect">
            <a:avLst/>
          </a:prstGeom>
        </p:spPr>
        <p:txBody>
          <a:bodyPr wrap="none">
            <a:spAutoFit/>
          </a:bodyPr>
          <a:lstStyle/>
          <a:p>
            <a:r>
              <a:rPr lang="en-NZ" sz="4000" dirty="0">
                <a:solidFill>
                  <a:schemeClr val="bg1"/>
                </a:solidFill>
              </a:rPr>
              <a:t>Pricing</a:t>
            </a:r>
          </a:p>
        </p:txBody>
      </p:sp>
    </p:spTree>
    <p:extLst>
      <p:ext uri="{BB962C8B-B14F-4D97-AF65-F5344CB8AC3E}">
        <p14:creationId xmlns:p14="http://schemas.microsoft.com/office/powerpoint/2010/main" val="162983560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59841" y="387924"/>
            <a:ext cx="8382000" cy="941796"/>
          </a:xfrm>
        </p:spPr>
        <p:txBody>
          <a:bodyPr>
            <a:normAutofit/>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The Platform (not the Product!)</a:t>
            </a:r>
            <a:endParaRPr lang="en-US" sz="4000" cap="none" dirty="0">
              <a:ln>
                <a:noFill/>
              </a:ln>
              <a:solidFill>
                <a:srgbClr val="00B050"/>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276469C2-C943-4C97-B50F-C33B7D4C41F4}"/>
              </a:ext>
            </a:extLst>
          </p:cNvPr>
          <p:cNvPicPr>
            <a:picLocks noChangeAspect="1"/>
          </p:cNvPicPr>
          <p:nvPr/>
        </p:nvPicPr>
        <p:blipFill>
          <a:blip r:embed="rId2"/>
          <a:stretch>
            <a:fillRect/>
          </a:stretch>
        </p:blipFill>
        <p:spPr>
          <a:xfrm>
            <a:off x="1259841" y="1580990"/>
            <a:ext cx="8996444" cy="4697890"/>
          </a:xfrm>
          <a:prstGeom prst="rect">
            <a:avLst/>
          </a:prstGeom>
        </p:spPr>
      </p:pic>
    </p:spTree>
    <p:extLst>
      <p:ext uri="{BB962C8B-B14F-4D97-AF65-F5344CB8AC3E}">
        <p14:creationId xmlns:p14="http://schemas.microsoft.com/office/powerpoint/2010/main" val="67498145"/>
      </p:ext>
    </p:extLst>
  </p:cSld>
  <p:clrMapOvr>
    <a:masterClrMapping/>
  </p:clrMapOvr>
  <p:transition>
    <p:fade/>
  </p:transition>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2722</TotalTime>
  <Words>1079</Words>
  <Application>Microsoft Office PowerPoint</Application>
  <PresentationFormat>Widescreen</PresentationFormat>
  <Paragraphs>198</Paragraphs>
  <Slides>40</Slides>
  <Notes>5</Notes>
  <HiddenSlides>2</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40</vt:i4>
      </vt:variant>
    </vt:vector>
  </HeadingPairs>
  <TitlesOfParts>
    <vt:vector size="54" baseType="lpstr">
      <vt:lpstr>Arial</vt:lpstr>
      <vt:lpstr>Calibri</vt:lpstr>
      <vt:lpstr>Century Gothic</vt:lpstr>
      <vt:lpstr>Consolas</vt:lpstr>
      <vt:lpstr>Segoe UI</vt:lpstr>
      <vt:lpstr>Segoe UI Light</vt:lpstr>
      <vt:lpstr>Segoe UI Semibold</vt:lpstr>
      <vt:lpstr>Segoe UI Semilight</vt:lpstr>
      <vt:lpstr>Times New Roman</vt:lpstr>
      <vt:lpstr>Webdings</vt:lpstr>
      <vt:lpstr>Wingdings</vt:lpstr>
      <vt:lpstr>Wingdings 3</vt:lpstr>
      <vt:lpstr>Slice</vt:lpstr>
      <vt:lpstr>1_White Template</vt:lpstr>
      <vt:lpstr>Azure AD for non-developers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Platform (not the Product!)</vt:lpstr>
      <vt:lpstr>PowerPoint Presentation</vt:lpstr>
      <vt:lpstr>PowerPoint Presentation</vt:lpstr>
      <vt:lpstr>PowerPoint Presentation</vt:lpstr>
      <vt:lpstr>Scenarios</vt:lpstr>
      <vt:lpstr>Scenarios</vt:lpstr>
      <vt:lpstr>The Format – Auth0</vt:lpstr>
      <vt:lpstr>The Format – Auth0</vt:lpstr>
      <vt:lpstr>The Format – SPA</vt:lpstr>
      <vt:lpstr>The Format – Web</vt:lpstr>
      <vt:lpstr>The Format – Native (User)</vt:lpstr>
      <vt:lpstr>The Format – Native (Application)</vt:lpstr>
      <vt:lpstr>The Format – Web API</vt:lpstr>
      <vt:lpstr>The OS</vt:lpstr>
      <vt:lpstr>The Menu</vt:lpstr>
      <vt:lpstr>ADAL - MSAL</vt:lpstr>
      <vt:lpstr>PowerPoint Presentation</vt:lpstr>
      <vt:lpstr>Types of tenant </vt:lpstr>
      <vt:lpstr>Resources / scopes </vt:lpstr>
      <vt:lpstr>The rest </vt:lpstr>
      <vt:lpstr>ADAL – MSAL - code</vt:lpstr>
      <vt:lpstr>PowerPoint Presentation</vt:lpstr>
      <vt:lpstr>PowerPoint Presentation</vt:lpstr>
      <vt:lpstr>It’s EASY and you get stuff for FREE</vt:lpstr>
      <vt:lpstr>Best practice for single sign on</vt:lpstr>
      <vt:lpstr>Best practices for secure authentication</vt:lpstr>
      <vt:lpstr>Best practices for updating to MSAL</vt:lpstr>
      <vt:lpstr>Microsoft Authentication Libraries (MSAL)</vt:lpstr>
      <vt:lpstr>Best Practices</vt:lpstr>
      <vt:lpstr>Golden Rules for Tokens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Rory Braybrook</dc:creator>
  <cp:lastModifiedBy>Rory Braybrook</cp:lastModifiedBy>
  <cp:revision>70</cp:revision>
  <dcterms:created xsi:type="dcterms:W3CDTF">2014-09-12T02:12:56Z</dcterms:created>
  <dcterms:modified xsi:type="dcterms:W3CDTF">2019-11-28T03:49:43Z</dcterms:modified>
</cp:coreProperties>
</file>